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14"/>
  </p:notesMasterIdLst>
  <p:sldIdLst>
    <p:sldId id="256" r:id="rId2"/>
    <p:sldId id="257" r:id="rId3"/>
    <p:sldId id="259" r:id="rId4"/>
    <p:sldId id="258" r:id="rId5"/>
    <p:sldId id="260" r:id="rId6"/>
    <p:sldId id="268" r:id="rId7"/>
    <p:sldId id="269" r:id="rId8"/>
    <p:sldId id="270" r:id="rId9"/>
    <p:sldId id="271" r:id="rId10"/>
    <p:sldId id="264" r:id="rId11"/>
    <p:sldId id="265" r:id="rId12"/>
    <p:sldId id="266" r:id="rId13"/>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3"/>
    <p:restoredTop sz="94626"/>
  </p:normalViewPr>
  <p:slideViewPr>
    <p:cSldViewPr snapToGrid="0">
      <p:cViewPr varScale="1">
        <p:scale>
          <a:sx n="121" d="100"/>
          <a:sy n="121"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C3DE7-5409-9A49-AD6E-AAC2BA2E22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035DA93-3CD5-8E46-9DBB-6A4AA424F148}">
      <dgm:prSet phldrT="[Text]"/>
      <dgm:spPr/>
      <dgm:t>
        <a:bodyPr/>
        <a:lstStyle/>
        <a:p>
          <a:pPr>
            <a:lnSpc>
              <a:spcPct val="100000"/>
            </a:lnSpc>
          </a:pPr>
          <a:r>
            <a:rPr lang="en-US"/>
            <a:t>Our Long-Standing Shareholders</a:t>
          </a:r>
        </a:p>
      </dgm:t>
    </dgm:pt>
    <dgm:pt modelId="{0844C121-2E56-CF49-9A0A-C4DAB10DBCA2}" type="parTrans" cxnId="{C2398B26-D351-2844-807F-8F804B06CF21}">
      <dgm:prSet/>
      <dgm:spPr/>
      <dgm:t>
        <a:bodyPr/>
        <a:lstStyle/>
        <a:p>
          <a:endParaRPr lang="en-US"/>
        </a:p>
      </dgm:t>
    </dgm:pt>
    <dgm:pt modelId="{CFAE3E1C-875C-6543-BD36-2ED5AD611860}" type="sibTrans" cxnId="{C2398B26-D351-2844-807F-8F804B06CF21}">
      <dgm:prSet/>
      <dgm:spPr/>
      <dgm:t>
        <a:bodyPr/>
        <a:lstStyle/>
        <a:p>
          <a:endParaRPr lang="en-US"/>
        </a:p>
      </dgm:t>
    </dgm:pt>
    <dgm:pt modelId="{114B6A67-F4AB-0E45-B3D8-71358E22D4DC}">
      <dgm:prSet phldrT="[Text]"/>
      <dgm:spPr/>
      <dgm:t>
        <a:bodyPr/>
        <a:lstStyle/>
        <a:p>
          <a:pPr>
            <a:lnSpc>
              <a:spcPct val="100000"/>
            </a:lnSpc>
          </a:pPr>
          <a:r>
            <a:rPr lang="en-US"/>
            <a:t>An integrated transport and logistics structure</a:t>
          </a:r>
        </a:p>
      </dgm:t>
    </dgm:pt>
    <dgm:pt modelId="{3F0D6AC2-82FD-C04F-832F-CCC1230F2D8F}" type="parTrans" cxnId="{B5E24EB4-DF58-DA45-90FD-2BB7ABB1FDC8}">
      <dgm:prSet/>
      <dgm:spPr/>
      <dgm:t>
        <a:bodyPr/>
        <a:lstStyle/>
        <a:p>
          <a:endParaRPr lang="en-US"/>
        </a:p>
      </dgm:t>
    </dgm:pt>
    <dgm:pt modelId="{5BB64300-C189-D546-8D5D-AC1AF053F7A5}" type="sibTrans" cxnId="{B5E24EB4-DF58-DA45-90FD-2BB7ABB1FDC8}">
      <dgm:prSet/>
      <dgm:spPr/>
      <dgm:t>
        <a:bodyPr/>
        <a:lstStyle/>
        <a:p>
          <a:endParaRPr lang="en-US"/>
        </a:p>
      </dgm:t>
    </dgm:pt>
    <dgm:pt modelId="{A8EC787F-63C7-964E-8DF9-9425553A007D}">
      <dgm:prSet phldrT="[Text]"/>
      <dgm:spPr/>
      <dgm:t>
        <a:bodyPr/>
        <a:lstStyle/>
        <a:p>
          <a:pPr>
            <a:lnSpc>
              <a:spcPct val="100000"/>
            </a:lnSpc>
          </a:pPr>
          <a:r>
            <a:rPr lang="en-US" dirty="0"/>
            <a:t>Shareholders with strong background in the industry</a:t>
          </a:r>
        </a:p>
      </dgm:t>
    </dgm:pt>
    <dgm:pt modelId="{4350DBD8-AC2A-D246-A1AF-3AE3C7F277D5}" type="parTrans" cxnId="{83322BB2-30D8-1B46-AABA-5B56C122BA63}">
      <dgm:prSet/>
      <dgm:spPr/>
      <dgm:t>
        <a:bodyPr/>
        <a:lstStyle/>
        <a:p>
          <a:endParaRPr lang="en-US"/>
        </a:p>
      </dgm:t>
    </dgm:pt>
    <dgm:pt modelId="{2861A80E-622F-9745-A223-861B57251FF2}" type="sibTrans" cxnId="{83322BB2-30D8-1B46-AABA-5B56C122BA63}">
      <dgm:prSet/>
      <dgm:spPr/>
      <dgm:t>
        <a:bodyPr/>
        <a:lstStyle/>
        <a:p>
          <a:endParaRPr lang="en-US"/>
        </a:p>
      </dgm:t>
    </dgm:pt>
    <dgm:pt modelId="{9836E13A-7182-064B-AC6F-E382DE740161}">
      <dgm:prSet phldrT="[Text]"/>
      <dgm:spPr/>
      <dgm:t>
        <a:bodyPr/>
        <a:lstStyle/>
        <a:p>
          <a:pPr>
            <a:lnSpc>
              <a:spcPct val="100000"/>
            </a:lnSpc>
          </a:pPr>
          <a:r>
            <a:rPr lang="en-US" dirty="0"/>
            <a:t>Innovative Supply Chain</a:t>
          </a:r>
        </a:p>
      </dgm:t>
    </dgm:pt>
    <dgm:pt modelId="{B6EE78FB-5834-C44C-8755-C39A0761413D}" type="parTrans" cxnId="{96B73FD5-7916-634D-8DE1-DFA143FA864E}">
      <dgm:prSet/>
      <dgm:spPr/>
      <dgm:t>
        <a:bodyPr/>
        <a:lstStyle/>
        <a:p>
          <a:endParaRPr lang="en-US"/>
        </a:p>
      </dgm:t>
    </dgm:pt>
    <dgm:pt modelId="{79DAFA44-AC2F-7F42-BE19-43B060B0A9D7}" type="sibTrans" cxnId="{96B73FD5-7916-634D-8DE1-DFA143FA864E}">
      <dgm:prSet/>
      <dgm:spPr/>
      <dgm:t>
        <a:bodyPr/>
        <a:lstStyle/>
        <a:p>
          <a:endParaRPr lang="en-US"/>
        </a:p>
      </dgm:t>
    </dgm:pt>
    <dgm:pt modelId="{8A7A72A0-58E1-E94C-9C11-43EA16873C74}">
      <dgm:prSet phldrT="[Text]"/>
      <dgm:spPr/>
      <dgm:t>
        <a:bodyPr/>
        <a:lstStyle/>
        <a:p>
          <a:pPr>
            <a:lnSpc>
              <a:spcPct val="100000"/>
            </a:lnSpc>
          </a:pPr>
          <a:r>
            <a:rPr lang="en-US" dirty="0"/>
            <a:t>One expert solution per business line</a:t>
          </a:r>
        </a:p>
      </dgm:t>
    </dgm:pt>
    <dgm:pt modelId="{50E2E4EA-ED17-1343-A2E9-F416646A32EF}" type="parTrans" cxnId="{174FED1E-99C1-254B-AB65-AD38E7E21CD1}">
      <dgm:prSet/>
      <dgm:spPr/>
      <dgm:t>
        <a:bodyPr/>
        <a:lstStyle/>
        <a:p>
          <a:endParaRPr lang="en-US"/>
        </a:p>
      </dgm:t>
    </dgm:pt>
    <dgm:pt modelId="{E4AB8652-62B1-B343-8B64-59296F4DE9AB}" type="sibTrans" cxnId="{174FED1E-99C1-254B-AB65-AD38E7E21CD1}">
      <dgm:prSet/>
      <dgm:spPr/>
      <dgm:t>
        <a:bodyPr/>
        <a:lstStyle/>
        <a:p>
          <a:endParaRPr lang="en-US"/>
        </a:p>
      </dgm:t>
    </dgm:pt>
    <dgm:pt modelId="{4B3EB5B2-6772-FD43-B6A1-3E922154D645}">
      <dgm:prSet phldrT="[Text]"/>
      <dgm:spPr/>
      <dgm:t>
        <a:bodyPr/>
        <a:lstStyle/>
        <a:p>
          <a:pPr>
            <a:lnSpc>
              <a:spcPct val="100000"/>
            </a:lnSpc>
          </a:pPr>
          <a:r>
            <a:rPr lang="en-US"/>
            <a:t>Customer-centric Attitude</a:t>
          </a:r>
        </a:p>
      </dgm:t>
    </dgm:pt>
    <dgm:pt modelId="{C1BA187C-DFF2-CE48-AD55-DCCDC81AABE7}" type="sibTrans" cxnId="{9A0B5406-AFCF-014E-AFD4-6DC904FD92C0}">
      <dgm:prSet/>
      <dgm:spPr/>
      <dgm:t>
        <a:bodyPr/>
        <a:lstStyle/>
        <a:p>
          <a:endParaRPr lang="en-US"/>
        </a:p>
      </dgm:t>
    </dgm:pt>
    <dgm:pt modelId="{21AFE656-A45A-E94C-B3AE-74FE75DA8B0E}" type="parTrans" cxnId="{9A0B5406-AFCF-014E-AFD4-6DC904FD92C0}">
      <dgm:prSet/>
      <dgm:spPr/>
      <dgm:t>
        <a:bodyPr/>
        <a:lstStyle/>
        <a:p>
          <a:endParaRPr lang="en-US"/>
        </a:p>
      </dgm:t>
    </dgm:pt>
    <dgm:pt modelId="{5CD63749-8472-B343-A2D1-D3758842AF79}">
      <dgm:prSet phldrT="[Text]"/>
      <dgm:spPr/>
      <dgm:t>
        <a:bodyPr/>
        <a:lstStyle/>
        <a:p>
          <a:pPr>
            <a:lnSpc>
              <a:spcPct val="100000"/>
            </a:lnSpc>
          </a:pPr>
          <a:r>
            <a:rPr lang="en-US" dirty="0"/>
            <a:t>An organization model at both global and local levels</a:t>
          </a:r>
        </a:p>
      </dgm:t>
    </dgm:pt>
    <dgm:pt modelId="{32AEE2CA-5117-E949-B81D-5049901B98DB}" type="sibTrans" cxnId="{AA2A49B5-5DD5-B54B-8559-955FAD3B9A26}">
      <dgm:prSet/>
      <dgm:spPr/>
      <dgm:t>
        <a:bodyPr/>
        <a:lstStyle/>
        <a:p>
          <a:endParaRPr lang="en-US"/>
        </a:p>
      </dgm:t>
    </dgm:pt>
    <dgm:pt modelId="{806AB6BC-0ADD-0B40-817E-8350DF0A0069}" type="parTrans" cxnId="{AA2A49B5-5DD5-B54B-8559-955FAD3B9A26}">
      <dgm:prSet/>
      <dgm:spPr/>
      <dgm:t>
        <a:bodyPr/>
        <a:lstStyle/>
        <a:p>
          <a:endParaRPr lang="en-US"/>
        </a:p>
      </dgm:t>
    </dgm:pt>
    <dgm:pt modelId="{83B6F6D6-ED8E-4EEA-925F-C5D54E24389B}" type="pres">
      <dgm:prSet presAssocID="{955C3DE7-5409-9A49-AD6E-AAC2BA2E22CC}" presName="root" presStyleCnt="0">
        <dgm:presLayoutVars>
          <dgm:dir/>
          <dgm:resizeHandles val="exact"/>
        </dgm:presLayoutVars>
      </dgm:prSet>
      <dgm:spPr/>
    </dgm:pt>
    <dgm:pt modelId="{65ACAC6A-9DD3-4D85-B4A8-B2070D5A922E}" type="pres">
      <dgm:prSet presAssocID="{A035DA93-3CD5-8E46-9DBB-6A4AA424F148}" presName="compNode" presStyleCnt="0"/>
      <dgm:spPr/>
    </dgm:pt>
    <dgm:pt modelId="{82D6FC3A-4882-4FA8-AA4A-0878D16EE8C7}" type="pres">
      <dgm:prSet presAssocID="{A035DA93-3CD5-8E46-9DBB-6A4AA424F148}" presName="bgRect" presStyleLbl="bgShp" presStyleIdx="0" presStyleCnt="3"/>
      <dgm:spPr/>
    </dgm:pt>
    <dgm:pt modelId="{EB47908F-2243-4DCA-B91D-803A02B6D150}" type="pres">
      <dgm:prSet presAssocID="{A035DA93-3CD5-8E46-9DBB-6A4AA424F1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uck"/>
        </a:ext>
      </dgm:extLst>
    </dgm:pt>
    <dgm:pt modelId="{788D0DFE-6101-4826-8A29-FDD7C34B9D76}" type="pres">
      <dgm:prSet presAssocID="{A035DA93-3CD5-8E46-9DBB-6A4AA424F148}" presName="spaceRect" presStyleCnt="0"/>
      <dgm:spPr/>
    </dgm:pt>
    <dgm:pt modelId="{61F0F348-D58C-46D6-89F0-7D87A8311DE3}" type="pres">
      <dgm:prSet presAssocID="{A035DA93-3CD5-8E46-9DBB-6A4AA424F148}" presName="parTx" presStyleLbl="revTx" presStyleIdx="0" presStyleCnt="6">
        <dgm:presLayoutVars>
          <dgm:chMax val="0"/>
          <dgm:chPref val="0"/>
        </dgm:presLayoutVars>
      </dgm:prSet>
      <dgm:spPr/>
    </dgm:pt>
    <dgm:pt modelId="{1233283C-DBCC-43C2-B09E-A7CBDB6046D9}" type="pres">
      <dgm:prSet presAssocID="{A035DA93-3CD5-8E46-9DBB-6A4AA424F148}" presName="desTx" presStyleLbl="revTx" presStyleIdx="1" presStyleCnt="6">
        <dgm:presLayoutVars/>
      </dgm:prSet>
      <dgm:spPr/>
    </dgm:pt>
    <dgm:pt modelId="{5086F746-4E91-4F4A-8D8B-B141168D0FEF}" type="pres">
      <dgm:prSet presAssocID="{CFAE3E1C-875C-6543-BD36-2ED5AD611860}" presName="sibTrans" presStyleCnt="0"/>
      <dgm:spPr/>
    </dgm:pt>
    <dgm:pt modelId="{F353A0E8-A865-45E3-A31E-C26BC6135FCE}" type="pres">
      <dgm:prSet presAssocID="{9836E13A-7182-064B-AC6F-E382DE740161}" presName="compNode" presStyleCnt="0"/>
      <dgm:spPr/>
    </dgm:pt>
    <dgm:pt modelId="{42E32611-1ABE-4438-8783-A56965B3A1B4}" type="pres">
      <dgm:prSet presAssocID="{9836E13A-7182-064B-AC6F-E382DE740161}" presName="bgRect" presStyleLbl="bgShp" presStyleIdx="1" presStyleCnt="3"/>
      <dgm:spPr/>
    </dgm:pt>
    <dgm:pt modelId="{5646D0DB-F3BE-4D6A-918E-E7E91FF583B0}" type="pres">
      <dgm:prSet presAssocID="{9836E13A-7182-064B-AC6F-E382DE7401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F2EE358-CFA0-44BA-86D7-96337FAABC33}" type="pres">
      <dgm:prSet presAssocID="{9836E13A-7182-064B-AC6F-E382DE740161}" presName="spaceRect" presStyleCnt="0"/>
      <dgm:spPr/>
    </dgm:pt>
    <dgm:pt modelId="{7B501951-080E-4D62-ACAC-0D7EE7D3E094}" type="pres">
      <dgm:prSet presAssocID="{9836E13A-7182-064B-AC6F-E382DE740161}" presName="parTx" presStyleLbl="revTx" presStyleIdx="2" presStyleCnt="6">
        <dgm:presLayoutVars>
          <dgm:chMax val="0"/>
          <dgm:chPref val="0"/>
        </dgm:presLayoutVars>
      </dgm:prSet>
      <dgm:spPr/>
    </dgm:pt>
    <dgm:pt modelId="{D494B913-E4F6-4FD5-92F4-0D103CFA9C73}" type="pres">
      <dgm:prSet presAssocID="{9836E13A-7182-064B-AC6F-E382DE740161}" presName="desTx" presStyleLbl="revTx" presStyleIdx="3" presStyleCnt="6">
        <dgm:presLayoutVars/>
      </dgm:prSet>
      <dgm:spPr/>
    </dgm:pt>
    <dgm:pt modelId="{7F36FF1E-0A26-4E57-9B83-63908CADA64B}" type="pres">
      <dgm:prSet presAssocID="{79DAFA44-AC2F-7F42-BE19-43B060B0A9D7}" presName="sibTrans" presStyleCnt="0"/>
      <dgm:spPr/>
    </dgm:pt>
    <dgm:pt modelId="{87EE8093-5D7B-48BD-9318-CCD6C9E4E557}" type="pres">
      <dgm:prSet presAssocID="{4B3EB5B2-6772-FD43-B6A1-3E922154D645}" presName="compNode" presStyleCnt="0"/>
      <dgm:spPr/>
    </dgm:pt>
    <dgm:pt modelId="{15E7BB2D-A232-46DB-BBDF-1004E37124AF}" type="pres">
      <dgm:prSet presAssocID="{4B3EB5B2-6772-FD43-B6A1-3E922154D645}" presName="bgRect" presStyleLbl="bgShp" presStyleIdx="2" presStyleCnt="3"/>
      <dgm:spPr/>
    </dgm:pt>
    <dgm:pt modelId="{28B5F5AF-0146-41E6-9F74-9BFE38B6F683}" type="pres">
      <dgm:prSet presAssocID="{4B3EB5B2-6772-FD43-B6A1-3E922154D6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20F037E3-E5D2-4906-838E-8813DFC9FED0}" type="pres">
      <dgm:prSet presAssocID="{4B3EB5B2-6772-FD43-B6A1-3E922154D645}" presName="spaceRect" presStyleCnt="0"/>
      <dgm:spPr/>
    </dgm:pt>
    <dgm:pt modelId="{870467C9-5112-4E9C-B26E-35EEC58AB631}" type="pres">
      <dgm:prSet presAssocID="{4B3EB5B2-6772-FD43-B6A1-3E922154D645}" presName="parTx" presStyleLbl="revTx" presStyleIdx="4" presStyleCnt="6">
        <dgm:presLayoutVars>
          <dgm:chMax val="0"/>
          <dgm:chPref val="0"/>
        </dgm:presLayoutVars>
      </dgm:prSet>
      <dgm:spPr/>
    </dgm:pt>
    <dgm:pt modelId="{D6BCFE13-EE2D-4A25-AE10-722FB74143E4}" type="pres">
      <dgm:prSet presAssocID="{4B3EB5B2-6772-FD43-B6A1-3E922154D645}" presName="desTx" presStyleLbl="revTx" presStyleIdx="5" presStyleCnt="6">
        <dgm:presLayoutVars/>
      </dgm:prSet>
      <dgm:spPr/>
    </dgm:pt>
  </dgm:ptLst>
  <dgm:cxnLst>
    <dgm:cxn modelId="{9A0B5406-AFCF-014E-AFD4-6DC904FD92C0}" srcId="{955C3DE7-5409-9A49-AD6E-AAC2BA2E22CC}" destId="{4B3EB5B2-6772-FD43-B6A1-3E922154D645}" srcOrd="2" destOrd="0" parTransId="{21AFE656-A45A-E94C-B3AE-74FE75DA8B0E}" sibTransId="{C1BA187C-DFF2-CE48-AD55-DCCDC81AABE7}"/>
    <dgm:cxn modelId="{B846BD06-9F4C-E140-B3CA-16EAE9C4A69F}" type="presOf" srcId="{955C3DE7-5409-9A49-AD6E-AAC2BA2E22CC}" destId="{83B6F6D6-ED8E-4EEA-925F-C5D54E24389B}" srcOrd="0" destOrd="0" presId="urn:microsoft.com/office/officeart/2018/2/layout/IconVerticalSolidList"/>
    <dgm:cxn modelId="{174FED1E-99C1-254B-AB65-AD38E7E21CD1}" srcId="{9836E13A-7182-064B-AC6F-E382DE740161}" destId="{8A7A72A0-58E1-E94C-9C11-43EA16873C74}" srcOrd="0" destOrd="0" parTransId="{50E2E4EA-ED17-1343-A2E9-F416646A32EF}" sibTransId="{E4AB8652-62B1-B343-8B64-59296F4DE9AB}"/>
    <dgm:cxn modelId="{C2398B26-D351-2844-807F-8F804B06CF21}" srcId="{955C3DE7-5409-9A49-AD6E-AAC2BA2E22CC}" destId="{A035DA93-3CD5-8E46-9DBB-6A4AA424F148}" srcOrd="0" destOrd="0" parTransId="{0844C121-2E56-CF49-9A0A-C4DAB10DBCA2}" sibTransId="{CFAE3E1C-875C-6543-BD36-2ED5AD611860}"/>
    <dgm:cxn modelId="{2CE2E92B-DFEE-2241-988D-6EEB0D1F8BDB}" type="presOf" srcId="{4B3EB5B2-6772-FD43-B6A1-3E922154D645}" destId="{870467C9-5112-4E9C-B26E-35EEC58AB631}" srcOrd="0" destOrd="0" presId="urn:microsoft.com/office/officeart/2018/2/layout/IconVerticalSolidList"/>
    <dgm:cxn modelId="{61A49159-22E9-0E4E-8E37-5BC08FDED12F}" type="presOf" srcId="{114B6A67-F4AB-0E45-B3D8-71358E22D4DC}" destId="{1233283C-DBCC-43C2-B09E-A7CBDB6046D9}" srcOrd="0" destOrd="0" presId="urn:microsoft.com/office/officeart/2018/2/layout/IconVerticalSolidList"/>
    <dgm:cxn modelId="{81A8AC68-43F3-F943-AB44-B2EEA0714A48}" type="presOf" srcId="{8A7A72A0-58E1-E94C-9C11-43EA16873C74}" destId="{D494B913-E4F6-4FD5-92F4-0D103CFA9C73}" srcOrd="0" destOrd="0" presId="urn:microsoft.com/office/officeart/2018/2/layout/IconVerticalSolidList"/>
    <dgm:cxn modelId="{EAC69174-CF49-DC41-A1D0-907B87F79BF0}" type="presOf" srcId="{A035DA93-3CD5-8E46-9DBB-6A4AA424F148}" destId="{61F0F348-D58C-46D6-89F0-7D87A8311DE3}" srcOrd="0" destOrd="0" presId="urn:microsoft.com/office/officeart/2018/2/layout/IconVerticalSolidList"/>
    <dgm:cxn modelId="{0FFEB97B-FC6A-C84D-B80A-7126A228180A}" type="presOf" srcId="{9836E13A-7182-064B-AC6F-E382DE740161}" destId="{7B501951-080E-4D62-ACAC-0D7EE7D3E094}" srcOrd="0" destOrd="0" presId="urn:microsoft.com/office/officeart/2018/2/layout/IconVerticalSolidList"/>
    <dgm:cxn modelId="{67AAE598-9E60-1046-89FA-20D29F240229}" type="presOf" srcId="{5CD63749-8472-B343-A2D1-D3758842AF79}" destId="{D6BCFE13-EE2D-4A25-AE10-722FB74143E4}" srcOrd="0" destOrd="0" presId="urn:microsoft.com/office/officeart/2018/2/layout/IconVerticalSolidList"/>
    <dgm:cxn modelId="{83322BB2-30D8-1B46-AABA-5B56C122BA63}" srcId="{A035DA93-3CD5-8E46-9DBB-6A4AA424F148}" destId="{A8EC787F-63C7-964E-8DF9-9425553A007D}" srcOrd="1" destOrd="0" parTransId="{4350DBD8-AC2A-D246-A1AF-3AE3C7F277D5}" sibTransId="{2861A80E-622F-9745-A223-861B57251FF2}"/>
    <dgm:cxn modelId="{B5E24EB4-DF58-DA45-90FD-2BB7ABB1FDC8}" srcId="{A035DA93-3CD5-8E46-9DBB-6A4AA424F148}" destId="{114B6A67-F4AB-0E45-B3D8-71358E22D4DC}" srcOrd="0" destOrd="0" parTransId="{3F0D6AC2-82FD-C04F-832F-CCC1230F2D8F}" sibTransId="{5BB64300-C189-D546-8D5D-AC1AF053F7A5}"/>
    <dgm:cxn modelId="{AA2A49B5-5DD5-B54B-8559-955FAD3B9A26}" srcId="{4B3EB5B2-6772-FD43-B6A1-3E922154D645}" destId="{5CD63749-8472-B343-A2D1-D3758842AF79}" srcOrd="0" destOrd="0" parTransId="{806AB6BC-0ADD-0B40-817E-8350DF0A0069}" sibTransId="{32AEE2CA-5117-E949-B81D-5049901B98DB}"/>
    <dgm:cxn modelId="{D63D75CF-965A-0D42-9D0B-FD98D3E7B7DC}" type="presOf" srcId="{A8EC787F-63C7-964E-8DF9-9425553A007D}" destId="{1233283C-DBCC-43C2-B09E-A7CBDB6046D9}" srcOrd="0" destOrd="1" presId="urn:microsoft.com/office/officeart/2018/2/layout/IconVerticalSolidList"/>
    <dgm:cxn modelId="{96B73FD5-7916-634D-8DE1-DFA143FA864E}" srcId="{955C3DE7-5409-9A49-AD6E-AAC2BA2E22CC}" destId="{9836E13A-7182-064B-AC6F-E382DE740161}" srcOrd="1" destOrd="0" parTransId="{B6EE78FB-5834-C44C-8755-C39A0761413D}" sibTransId="{79DAFA44-AC2F-7F42-BE19-43B060B0A9D7}"/>
    <dgm:cxn modelId="{AEC237BD-0760-B94A-AAEC-E8CB4F561E3D}" type="presParOf" srcId="{83B6F6D6-ED8E-4EEA-925F-C5D54E24389B}" destId="{65ACAC6A-9DD3-4D85-B4A8-B2070D5A922E}" srcOrd="0" destOrd="0" presId="urn:microsoft.com/office/officeart/2018/2/layout/IconVerticalSolidList"/>
    <dgm:cxn modelId="{7FF84FE7-236B-144A-87FE-4807000AED78}" type="presParOf" srcId="{65ACAC6A-9DD3-4D85-B4A8-B2070D5A922E}" destId="{82D6FC3A-4882-4FA8-AA4A-0878D16EE8C7}" srcOrd="0" destOrd="0" presId="urn:microsoft.com/office/officeart/2018/2/layout/IconVerticalSolidList"/>
    <dgm:cxn modelId="{2A7FA4E5-ABC3-D146-9B7F-D7A89175A4B6}" type="presParOf" srcId="{65ACAC6A-9DD3-4D85-B4A8-B2070D5A922E}" destId="{EB47908F-2243-4DCA-B91D-803A02B6D150}" srcOrd="1" destOrd="0" presId="urn:microsoft.com/office/officeart/2018/2/layout/IconVerticalSolidList"/>
    <dgm:cxn modelId="{46DC86C0-FF51-D94A-924D-575B6A8906E3}" type="presParOf" srcId="{65ACAC6A-9DD3-4D85-B4A8-B2070D5A922E}" destId="{788D0DFE-6101-4826-8A29-FDD7C34B9D76}" srcOrd="2" destOrd="0" presId="urn:microsoft.com/office/officeart/2018/2/layout/IconVerticalSolidList"/>
    <dgm:cxn modelId="{FB4C777D-1AA9-6946-A755-3E82C324DB9E}" type="presParOf" srcId="{65ACAC6A-9DD3-4D85-B4A8-B2070D5A922E}" destId="{61F0F348-D58C-46D6-89F0-7D87A8311DE3}" srcOrd="3" destOrd="0" presId="urn:microsoft.com/office/officeart/2018/2/layout/IconVerticalSolidList"/>
    <dgm:cxn modelId="{70323C69-A775-B849-B277-EC344AFFDEDC}" type="presParOf" srcId="{65ACAC6A-9DD3-4D85-B4A8-B2070D5A922E}" destId="{1233283C-DBCC-43C2-B09E-A7CBDB6046D9}" srcOrd="4" destOrd="0" presId="urn:microsoft.com/office/officeart/2018/2/layout/IconVerticalSolidList"/>
    <dgm:cxn modelId="{702A645F-CF6E-494B-97E6-ED3E11D4497B}" type="presParOf" srcId="{83B6F6D6-ED8E-4EEA-925F-C5D54E24389B}" destId="{5086F746-4E91-4F4A-8D8B-B141168D0FEF}" srcOrd="1" destOrd="0" presId="urn:microsoft.com/office/officeart/2018/2/layout/IconVerticalSolidList"/>
    <dgm:cxn modelId="{37886280-06AB-DF46-816C-2658E91695D3}" type="presParOf" srcId="{83B6F6D6-ED8E-4EEA-925F-C5D54E24389B}" destId="{F353A0E8-A865-45E3-A31E-C26BC6135FCE}" srcOrd="2" destOrd="0" presId="urn:microsoft.com/office/officeart/2018/2/layout/IconVerticalSolidList"/>
    <dgm:cxn modelId="{06CCA2EA-D59F-4647-B922-366B6142FBC4}" type="presParOf" srcId="{F353A0E8-A865-45E3-A31E-C26BC6135FCE}" destId="{42E32611-1ABE-4438-8783-A56965B3A1B4}" srcOrd="0" destOrd="0" presId="urn:microsoft.com/office/officeart/2018/2/layout/IconVerticalSolidList"/>
    <dgm:cxn modelId="{4386CF27-ACA3-FD42-9C11-05AF5DAFB587}" type="presParOf" srcId="{F353A0E8-A865-45E3-A31E-C26BC6135FCE}" destId="{5646D0DB-F3BE-4D6A-918E-E7E91FF583B0}" srcOrd="1" destOrd="0" presId="urn:microsoft.com/office/officeart/2018/2/layout/IconVerticalSolidList"/>
    <dgm:cxn modelId="{C8CBA9A1-5818-7648-931C-594A0B116042}" type="presParOf" srcId="{F353A0E8-A865-45E3-A31E-C26BC6135FCE}" destId="{2F2EE358-CFA0-44BA-86D7-96337FAABC33}" srcOrd="2" destOrd="0" presId="urn:microsoft.com/office/officeart/2018/2/layout/IconVerticalSolidList"/>
    <dgm:cxn modelId="{C68C033B-8ED1-0C4F-B510-E2118869F50A}" type="presParOf" srcId="{F353A0E8-A865-45E3-A31E-C26BC6135FCE}" destId="{7B501951-080E-4D62-ACAC-0D7EE7D3E094}" srcOrd="3" destOrd="0" presId="urn:microsoft.com/office/officeart/2018/2/layout/IconVerticalSolidList"/>
    <dgm:cxn modelId="{A9BDE552-B970-C742-81F2-FAEDA028DA01}" type="presParOf" srcId="{F353A0E8-A865-45E3-A31E-C26BC6135FCE}" destId="{D494B913-E4F6-4FD5-92F4-0D103CFA9C73}" srcOrd="4" destOrd="0" presId="urn:microsoft.com/office/officeart/2018/2/layout/IconVerticalSolidList"/>
    <dgm:cxn modelId="{AF6CD3D5-6BE2-B442-9C95-6F17F9269CB4}" type="presParOf" srcId="{83B6F6D6-ED8E-4EEA-925F-C5D54E24389B}" destId="{7F36FF1E-0A26-4E57-9B83-63908CADA64B}" srcOrd="3" destOrd="0" presId="urn:microsoft.com/office/officeart/2018/2/layout/IconVerticalSolidList"/>
    <dgm:cxn modelId="{77EC0A01-DA62-0B47-A4CB-7755EAC1CA00}" type="presParOf" srcId="{83B6F6D6-ED8E-4EEA-925F-C5D54E24389B}" destId="{87EE8093-5D7B-48BD-9318-CCD6C9E4E557}" srcOrd="4" destOrd="0" presId="urn:microsoft.com/office/officeart/2018/2/layout/IconVerticalSolidList"/>
    <dgm:cxn modelId="{B8EB1ACB-EC5E-0A41-AC63-11B5433F8EB0}" type="presParOf" srcId="{87EE8093-5D7B-48BD-9318-CCD6C9E4E557}" destId="{15E7BB2D-A232-46DB-BBDF-1004E37124AF}" srcOrd="0" destOrd="0" presId="urn:microsoft.com/office/officeart/2018/2/layout/IconVerticalSolidList"/>
    <dgm:cxn modelId="{D20060A1-3E1F-0E45-87A0-F1954D0CAB01}" type="presParOf" srcId="{87EE8093-5D7B-48BD-9318-CCD6C9E4E557}" destId="{28B5F5AF-0146-41E6-9F74-9BFE38B6F683}" srcOrd="1" destOrd="0" presId="urn:microsoft.com/office/officeart/2018/2/layout/IconVerticalSolidList"/>
    <dgm:cxn modelId="{54C4CF6A-022F-E24F-9CF9-F2E4F26E4582}" type="presParOf" srcId="{87EE8093-5D7B-48BD-9318-CCD6C9E4E557}" destId="{20F037E3-E5D2-4906-838E-8813DFC9FED0}" srcOrd="2" destOrd="0" presId="urn:microsoft.com/office/officeart/2018/2/layout/IconVerticalSolidList"/>
    <dgm:cxn modelId="{487EF436-65E2-5F4D-8553-3FA657B457F5}" type="presParOf" srcId="{87EE8093-5D7B-48BD-9318-CCD6C9E4E557}" destId="{870467C9-5112-4E9C-B26E-35EEC58AB631}" srcOrd="3" destOrd="0" presId="urn:microsoft.com/office/officeart/2018/2/layout/IconVerticalSolidList"/>
    <dgm:cxn modelId="{EFF4A7A1-0C13-E34B-ADE7-AC4E35D58384}" type="presParOf" srcId="{87EE8093-5D7B-48BD-9318-CCD6C9E4E557}" destId="{D6BCFE13-EE2D-4A25-AE10-722FB74143E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6FC3A-4882-4FA8-AA4A-0878D16EE8C7}">
      <dsp:nvSpPr>
        <dsp:cNvPr id="0" name=""/>
        <dsp:cNvSpPr/>
      </dsp:nvSpPr>
      <dsp:spPr>
        <a:xfrm>
          <a:off x="0" y="492"/>
          <a:ext cx="10972800" cy="11526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7908F-2243-4DCA-B91D-803A02B6D150}">
      <dsp:nvSpPr>
        <dsp:cNvPr id="0" name=""/>
        <dsp:cNvSpPr/>
      </dsp:nvSpPr>
      <dsp:spPr>
        <a:xfrm>
          <a:off x="348690" y="259849"/>
          <a:ext cx="633983" cy="6339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0F348-D58C-46D6-89F0-7D87A8311DE3}">
      <dsp:nvSpPr>
        <dsp:cNvPr id="0" name=""/>
        <dsp:cNvSpPr/>
      </dsp:nvSpPr>
      <dsp:spPr>
        <a:xfrm>
          <a:off x="1331365" y="492"/>
          <a:ext cx="4937760" cy="11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4" tIns="121994" rIns="121994" bIns="121994" numCol="1" spcCol="1270" anchor="ctr" anchorCtr="0">
          <a:noAutofit/>
        </a:bodyPr>
        <a:lstStyle/>
        <a:p>
          <a:pPr marL="0" lvl="0" indent="0" algn="l" defTabSz="1111250">
            <a:lnSpc>
              <a:spcPct val="100000"/>
            </a:lnSpc>
            <a:spcBef>
              <a:spcPct val="0"/>
            </a:spcBef>
            <a:spcAft>
              <a:spcPct val="35000"/>
            </a:spcAft>
            <a:buNone/>
          </a:pPr>
          <a:r>
            <a:rPr lang="en-US" sz="2500" kern="1200"/>
            <a:t>Our Long-Standing Shareholders</a:t>
          </a:r>
        </a:p>
      </dsp:txBody>
      <dsp:txXfrm>
        <a:off x="1331365" y="492"/>
        <a:ext cx="4937760" cy="1152697"/>
      </dsp:txXfrm>
    </dsp:sp>
    <dsp:sp modelId="{1233283C-DBCC-43C2-B09E-A7CBDB6046D9}">
      <dsp:nvSpPr>
        <dsp:cNvPr id="0" name=""/>
        <dsp:cNvSpPr/>
      </dsp:nvSpPr>
      <dsp:spPr>
        <a:xfrm>
          <a:off x="6269125" y="492"/>
          <a:ext cx="4703674" cy="11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4" tIns="121994" rIns="121994" bIns="121994" numCol="1" spcCol="1270" anchor="ctr" anchorCtr="0">
          <a:noAutofit/>
        </a:bodyPr>
        <a:lstStyle/>
        <a:p>
          <a:pPr marL="0" lvl="0" indent="0" algn="l" defTabSz="711200">
            <a:lnSpc>
              <a:spcPct val="100000"/>
            </a:lnSpc>
            <a:spcBef>
              <a:spcPct val="0"/>
            </a:spcBef>
            <a:spcAft>
              <a:spcPct val="35000"/>
            </a:spcAft>
            <a:buNone/>
          </a:pPr>
          <a:r>
            <a:rPr lang="en-US" sz="1600" kern="1200"/>
            <a:t>An integrated transport and logistics structure</a:t>
          </a:r>
        </a:p>
        <a:p>
          <a:pPr marL="0" lvl="0" indent="0" algn="l" defTabSz="711200">
            <a:lnSpc>
              <a:spcPct val="100000"/>
            </a:lnSpc>
            <a:spcBef>
              <a:spcPct val="0"/>
            </a:spcBef>
            <a:spcAft>
              <a:spcPct val="35000"/>
            </a:spcAft>
            <a:buNone/>
          </a:pPr>
          <a:r>
            <a:rPr lang="en-US" sz="1600" kern="1200" dirty="0"/>
            <a:t>Shareholders with strong background in the industry</a:t>
          </a:r>
        </a:p>
      </dsp:txBody>
      <dsp:txXfrm>
        <a:off x="6269125" y="492"/>
        <a:ext cx="4703674" cy="1152697"/>
      </dsp:txXfrm>
    </dsp:sp>
    <dsp:sp modelId="{42E32611-1ABE-4438-8783-A56965B3A1B4}">
      <dsp:nvSpPr>
        <dsp:cNvPr id="0" name=""/>
        <dsp:cNvSpPr/>
      </dsp:nvSpPr>
      <dsp:spPr>
        <a:xfrm>
          <a:off x="0" y="1441363"/>
          <a:ext cx="10972800" cy="11526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6D0DB-F3BE-4D6A-918E-E7E91FF583B0}">
      <dsp:nvSpPr>
        <dsp:cNvPr id="0" name=""/>
        <dsp:cNvSpPr/>
      </dsp:nvSpPr>
      <dsp:spPr>
        <a:xfrm>
          <a:off x="348690" y="1700720"/>
          <a:ext cx="633983" cy="6339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01951-080E-4D62-ACAC-0D7EE7D3E094}">
      <dsp:nvSpPr>
        <dsp:cNvPr id="0" name=""/>
        <dsp:cNvSpPr/>
      </dsp:nvSpPr>
      <dsp:spPr>
        <a:xfrm>
          <a:off x="1331365" y="1441363"/>
          <a:ext cx="4937760" cy="11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4" tIns="121994" rIns="121994" bIns="121994" numCol="1" spcCol="1270" anchor="ctr" anchorCtr="0">
          <a:noAutofit/>
        </a:bodyPr>
        <a:lstStyle/>
        <a:p>
          <a:pPr marL="0" lvl="0" indent="0" algn="l" defTabSz="1111250">
            <a:lnSpc>
              <a:spcPct val="100000"/>
            </a:lnSpc>
            <a:spcBef>
              <a:spcPct val="0"/>
            </a:spcBef>
            <a:spcAft>
              <a:spcPct val="35000"/>
            </a:spcAft>
            <a:buNone/>
          </a:pPr>
          <a:r>
            <a:rPr lang="en-US" sz="2500" kern="1200" dirty="0"/>
            <a:t>Innovative Supply Chain</a:t>
          </a:r>
        </a:p>
      </dsp:txBody>
      <dsp:txXfrm>
        <a:off x="1331365" y="1441363"/>
        <a:ext cx="4937760" cy="1152697"/>
      </dsp:txXfrm>
    </dsp:sp>
    <dsp:sp modelId="{D494B913-E4F6-4FD5-92F4-0D103CFA9C73}">
      <dsp:nvSpPr>
        <dsp:cNvPr id="0" name=""/>
        <dsp:cNvSpPr/>
      </dsp:nvSpPr>
      <dsp:spPr>
        <a:xfrm>
          <a:off x="6269125" y="1441363"/>
          <a:ext cx="4703674" cy="11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4" tIns="121994" rIns="121994" bIns="121994" numCol="1" spcCol="1270" anchor="ctr" anchorCtr="0">
          <a:noAutofit/>
        </a:bodyPr>
        <a:lstStyle/>
        <a:p>
          <a:pPr marL="0" lvl="0" indent="0" algn="l" defTabSz="711200">
            <a:lnSpc>
              <a:spcPct val="100000"/>
            </a:lnSpc>
            <a:spcBef>
              <a:spcPct val="0"/>
            </a:spcBef>
            <a:spcAft>
              <a:spcPct val="35000"/>
            </a:spcAft>
            <a:buNone/>
          </a:pPr>
          <a:r>
            <a:rPr lang="en-US" sz="1600" kern="1200" dirty="0"/>
            <a:t>One expert solution per business line</a:t>
          </a:r>
        </a:p>
      </dsp:txBody>
      <dsp:txXfrm>
        <a:off x="6269125" y="1441363"/>
        <a:ext cx="4703674" cy="1152697"/>
      </dsp:txXfrm>
    </dsp:sp>
    <dsp:sp modelId="{15E7BB2D-A232-46DB-BBDF-1004E37124AF}">
      <dsp:nvSpPr>
        <dsp:cNvPr id="0" name=""/>
        <dsp:cNvSpPr/>
      </dsp:nvSpPr>
      <dsp:spPr>
        <a:xfrm>
          <a:off x="0" y="2882235"/>
          <a:ext cx="10972800" cy="11526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5F5AF-0146-41E6-9F74-9BFE38B6F683}">
      <dsp:nvSpPr>
        <dsp:cNvPr id="0" name=""/>
        <dsp:cNvSpPr/>
      </dsp:nvSpPr>
      <dsp:spPr>
        <a:xfrm>
          <a:off x="348690" y="3141592"/>
          <a:ext cx="633983" cy="6339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0467C9-5112-4E9C-B26E-35EEC58AB631}">
      <dsp:nvSpPr>
        <dsp:cNvPr id="0" name=""/>
        <dsp:cNvSpPr/>
      </dsp:nvSpPr>
      <dsp:spPr>
        <a:xfrm>
          <a:off x="1331365" y="2882235"/>
          <a:ext cx="4937760" cy="11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4" tIns="121994" rIns="121994" bIns="121994" numCol="1" spcCol="1270" anchor="ctr" anchorCtr="0">
          <a:noAutofit/>
        </a:bodyPr>
        <a:lstStyle/>
        <a:p>
          <a:pPr marL="0" lvl="0" indent="0" algn="l" defTabSz="1111250">
            <a:lnSpc>
              <a:spcPct val="100000"/>
            </a:lnSpc>
            <a:spcBef>
              <a:spcPct val="0"/>
            </a:spcBef>
            <a:spcAft>
              <a:spcPct val="35000"/>
            </a:spcAft>
            <a:buNone/>
          </a:pPr>
          <a:r>
            <a:rPr lang="en-US" sz="2500" kern="1200"/>
            <a:t>Customer-centric Attitude</a:t>
          </a:r>
        </a:p>
      </dsp:txBody>
      <dsp:txXfrm>
        <a:off x="1331365" y="2882235"/>
        <a:ext cx="4937760" cy="1152697"/>
      </dsp:txXfrm>
    </dsp:sp>
    <dsp:sp modelId="{D6BCFE13-EE2D-4A25-AE10-722FB74143E4}">
      <dsp:nvSpPr>
        <dsp:cNvPr id="0" name=""/>
        <dsp:cNvSpPr/>
      </dsp:nvSpPr>
      <dsp:spPr>
        <a:xfrm>
          <a:off x="6269125" y="2882235"/>
          <a:ext cx="4703674" cy="11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4" tIns="121994" rIns="121994" bIns="121994" numCol="1" spcCol="1270" anchor="ctr" anchorCtr="0">
          <a:noAutofit/>
        </a:bodyPr>
        <a:lstStyle/>
        <a:p>
          <a:pPr marL="0" lvl="0" indent="0" algn="l" defTabSz="711200">
            <a:lnSpc>
              <a:spcPct val="100000"/>
            </a:lnSpc>
            <a:spcBef>
              <a:spcPct val="0"/>
            </a:spcBef>
            <a:spcAft>
              <a:spcPct val="35000"/>
            </a:spcAft>
            <a:buNone/>
          </a:pPr>
          <a:r>
            <a:rPr lang="en-US" sz="1600" kern="1200" dirty="0"/>
            <a:t>An organization model at both global and local levels</a:t>
          </a:r>
        </a:p>
      </dsp:txBody>
      <dsp:txXfrm>
        <a:off x="6269125" y="2882235"/>
        <a:ext cx="4703674" cy="11526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17DD7-FD73-A541-9516-74163E8E7123}" type="datetimeFigureOut">
              <a:rPr lang="en-VN" smtClean="0"/>
              <a:t>02/05/2023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BC40-F158-B549-879C-9ACF44A3538C}" type="slidenum">
              <a:rPr lang="en-VN" smtClean="0"/>
              <a:t>‹#›</a:t>
            </a:fld>
            <a:endParaRPr lang="en-VN"/>
          </a:p>
        </p:txBody>
      </p:sp>
    </p:spTree>
    <p:extLst>
      <p:ext uri="{BB962C8B-B14F-4D97-AF65-F5344CB8AC3E}">
        <p14:creationId xmlns:p14="http://schemas.microsoft.com/office/powerpoint/2010/main" val="219683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6CEBC40-F158-B549-879C-9ACF44A3538C}" type="slidenum">
              <a:rPr lang="en-VN" smtClean="0"/>
              <a:t>4</a:t>
            </a:fld>
            <a:endParaRPr lang="en-VN"/>
          </a:p>
        </p:txBody>
      </p:sp>
    </p:spTree>
    <p:extLst>
      <p:ext uri="{BB962C8B-B14F-4D97-AF65-F5344CB8AC3E}">
        <p14:creationId xmlns:p14="http://schemas.microsoft.com/office/powerpoint/2010/main" val="91208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6CEBC40-F158-B549-879C-9ACF44A3538C}" type="slidenum">
              <a:rPr lang="en-VN" smtClean="0"/>
              <a:t>5</a:t>
            </a:fld>
            <a:endParaRPr lang="en-VN"/>
          </a:p>
        </p:txBody>
      </p:sp>
    </p:spTree>
    <p:extLst>
      <p:ext uri="{BB962C8B-B14F-4D97-AF65-F5344CB8AC3E}">
        <p14:creationId xmlns:p14="http://schemas.microsoft.com/office/powerpoint/2010/main" val="63692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6CEBC40-F158-B549-879C-9ACF44A3538C}" type="slidenum">
              <a:rPr lang="en-VN" smtClean="0"/>
              <a:t>12</a:t>
            </a:fld>
            <a:endParaRPr lang="en-VN"/>
          </a:p>
        </p:txBody>
      </p:sp>
    </p:spTree>
    <p:extLst>
      <p:ext uri="{BB962C8B-B14F-4D97-AF65-F5344CB8AC3E}">
        <p14:creationId xmlns:p14="http://schemas.microsoft.com/office/powerpoint/2010/main" val="350033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5/2/23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3761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5/2/23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11014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5/2/23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346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5/2/23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2620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5/2/23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0099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5/2/23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0257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5/2/23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767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5/2/23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312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5/2/23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1808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5/2/23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3726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5/2/23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58812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5/2/23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63125384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5" r:id="rId6"/>
    <p:sldLayoutId id="2147483730" r:id="rId7"/>
    <p:sldLayoutId id="2147483731" r:id="rId8"/>
    <p:sldLayoutId id="2147483732" r:id="rId9"/>
    <p:sldLayoutId id="2147483734" r:id="rId10"/>
    <p:sldLayoutId id="2147483733"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7BC1E0-1C8D-47CB-B48A-D3D0D2EF0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25">
            <a:extLst>
              <a:ext uri="{FF2B5EF4-FFF2-40B4-BE49-F238E27FC236}">
                <a16:creationId xmlns:a16="http://schemas.microsoft.com/office/drawing/2014/main" id="{3AD1C04B-04EF-43BA-B2AB-6F52AF8B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
            <a:ext cx="6939937" cy="6453893"/>
          </a:xfrm>
          <a:custGeom>
            <a:avLst/>
            <a:gdLst>
              <a:gd name="connsiteX0" fmla="*/ 111814 w 4695433"/>
              <a:gd name="connsiteY0" fmla="*/ 3049004 h 4582435"/>
              <a:gd name="connsiteX1" fmla="*/ 297409 w 4695433"/>
              <a:gd name="connsiteY1" fmla="*/ 3091902 h 4582435"/>
              <a:gd name="connsiteX2" fmla="*/ 416673 w 4695433"/>
              <a:gd name="connsiteY2" fmla="*/ 3537003 h 4582435"/>
              <a:gd name="connsiteX3" fmla="*/ 31751 w 4695433"/>
              <a:gd name="connsiteY3" fmla="*/ 3683368 h 4582435"/>
              <a:gd name="connsiteX4" fmla="*/ 0 w 4695433"/>
              <a:gd name="connsiteY4" fmla="*/ 3669070 h 4582435"/>
              <a:gd name="connsiteX5" fmla="*/ 0 w 4695433"/>
              <a:gd name="connsiteY5" fmla="*/ 3079852 h 4582435"/>
              <a:gd name="connsiteX6" fmla="*/ 35156 w 4695433"/>
              <a:gd name="connsiteY6" fmla="*/ 3063756 h 4582435"/>
              <a:gd name="connsiteX7" fmla="*/ 111814 w 4695433"/>
              <a:gd name="connsiteY7" fmla="*/ 3049004 h 4582435"/>
              <a:gd name="connsiteX8" fmla="*/ 0 w 4695433"/>
              <a:gd name="connsiteY8" fmla="*/ 0 h 4582435"/>
              <a:gd name="connsiteX9" fmla="*/ 4695433 w 4695433"/>
              <a:gd name="connsiteY9" fmla="*/ 0 h 4582435"/>
              <a:gd name="connsiteX10" fmla="*/ 4663044 w 4695433"/>
              <a:gd name="connsiteY10" fmla="*/ 68762 h 4582435"/>
              <a:gd name="connsiteX11" fmla="*/ 4571319 w 4695433"/>
              <a:gd name="connsiteY11" fmla="*/ 201411 h 4582435"/>
              <a:gd name="connsiteX12" fmla="*/ 4099777 w 4695433"/>
              <a:gd name="connsiteY12" fmla="*/ 504347 h 4582435"/>
              <a:gd name="connsiteX13" fmla="*/ 3811860 w 4695433"/>
              <a:gd name="connsiteY13" fmla="*/ 1682068 h 4582435"/>
              <a:gd name="connsiteX14" fmla="*/ 3167043 w 4695433"/>
              <a:gd name="connsiteY14" fmla="*/ 4278500 h 4582435"/>
              <a:gd name="connsiteX15" fmla="*/ 2640955 w 4695433"/>
              <a:gd name="connsiteY15" fmla="*/ 4485587 h 4582435"/>
              <a:gd name="connsiteX16" fmla="*/ 1495663 w 4695433"/>
              <a:gd name="connsiteY16" fmla="*/ 4435228 h 4582435"/>
              <a:gd name="connsiteX17" fmla="*/ 1020813 w 4695433"/>
              <a:gd name="connsiteY17" fmla="*/ 3838149 h 4582435"/>
              <a:gd name="connsiteX18" fmla="*/ 626404 w 4695433"/>
              <a:gd name="connsiteY18" fmla="*/ 3045292 h 4582435"/>
              <a:gd name="connsiteX19" fmla="*/ 147061 w 4695433"/>
              <a:gd name="connsiteY19" fmla="*/ 2765401 h 4582435"/>
              <a:gd name="connsiteX20" fmla="*/ 0 w 4695433"/>
              <a:gd name="connsiteY20" fmla="*/ 2736690 h 45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5433" h="4582435">
                <a:moveTo>
                  <a:pt x="111814" y="3049004"/>
                </a:moveTo>
                <a:cubicBezTo>
                  <a:pt x="174417" y="3044581"/>
                  <a:pt x="238967" y="3058160"/>
                  <a:pt x="297409" y="3091902"/>
                </a:cubicBezTo>
                <a:cubicBezTo>
                  <a:pt x="453255" y="3181878"/>
                  <a:pt x="506651" y="3381158"/>
                  <a:pt x="416673" y="3537003"/>
                </a:cubicBezTo>
                <a:cubicBezTo>
                  <a:pt x="337943" y="3673368"/>
                  <a:pt x="175529" y="3731295"/>
                  <a:pt x="31751" y="3683368"/>
                </a:cubicBezTo>
                <a:lnTo>
                  <a:pt x="0" y="3669070"/>
                </a:lnTo>
                <a:lnTo>
                  <a:pt x="0" y="3079852"/>
                </a:lnTo>
                <a:lnTo>
                  <a:pt x="35156" y="3063756"/>
                </a:lnTo>
                <a:cubicBezTo>
                  <a:pt x="59982" y="3055817"/>
                  <a:pt x="85729" y="3050848"/>
                  <a:pt x="111814" y="3049004"/>
                </a:cubicBezTo>
                <a:close/>
                <a:moveTo>
                  <a:pt x="0" y="0"/>
                </a:moveTo>
                <a:lnTo>
                  <a:pt x="4695433" y="0"/>
                </a:lnTo>
                <a:lnTo>
                  <a:pt x="4663044" y="68762"/>
                </a:lnTo>
                <a:cubicBezTo>
                  <a:pt x="4636274" y="118744"/>
                  <a:pt x="4605467" y="163546"/>
                  <a:pt x="4571319" y="201411"/>
                </a:cubicBezTo>
                <a:cubicBezTo>
                  <a:pt x="4449886" y="335755"/>
                  <a:pt x="4268949" y="426743"/>
                  <a:pt x="4099777" y="504347"/>
                </a:cubicBezTo>
                <a:cubicBezTo>
                  <a:pt x="3604896" y="731933"/>
                  <a:pt x="3591784" y="1317548"/>
                  <a:pt x="3811860" y="1682068"/>
                </a:cubicBezTo>
                <a:cubicBezTo>
                  <a:pt x="4454413" y="2741008"/>
                  <a:pt x="4084752" y="3706193"/>
                  <a:pt x="3167043" y="4278500"/>
                </a:cubicBezTo>
                <a:cubicBezTo>
                  <a:pt x="3009772" y="4376529"/>
                  <a:pt x="2817700" y="4417630"/>
                  <a:pt x="2640955" y="4485587"/>
                </a:cubicBezTo>
                <a:cubicBezTo>
                  <a:pt x="2250950" y="4603206"/>
                  <a:pt x="1866703" y="4642930"/>
                  <a:pt x="1495663" y="4435228"/>
                </a:cubicBezTo>
                <a:cubicBezTo>
                  <a:pt x="1259049" y="4302759"/>
                  <a:pt x="1121911" y="4090107"/>
                  <a:pt x="1020813" y="3838149"/>
                </a:cubicBezTo>
                <a:cubicBezTo>
                  <a:pt x="910679" y="3564211"/>
                  <a:pt x="784571" y="3292847"/>
                  <a:pt x="626404" y="3045292"/>
                </a:cubicBezTo>
                <a:cubicBezTo>
                  <a:pt x="516355" y="2873268"/>
                  <a:pt x="336073" y="2807363"/>
                  <a:pt x="147061" y="2765401"/>
                </a:cubicBezTo>
                <a:lnTo>
                  <a:pt x="0" y="27366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84293D-A458-40EA-A0B2-4728256CA14E}"/>
              </a:ext>
            </a:extLst>
          </p:cNvPr>
          <p:cNvSpPr>
            <a:spLocks noGrp="1"/>
          </p:cNvSpPr>
          <p:nvPr>
            <p:ph type="ctrTitle"/>
          </p:nvPr>
        </p:nvSpPr>
        <p:spPr>
          <a:xfrm>
            <a:off x="609600" y="663960"/>
            <a:ext cx="4298417" cy="2539390"/>
          </a:xfrm>
        </p:spPr>
        <p:txBody>
          <a:bodyPr anchor="b">
            <a:normAutofit/>
          </a:bodyPr>
          <a:lstStyle/>
          <a:p>
            <a:pPr algn="ctr"/>
            <a:r>
              <a:rPr lang="en-VN" sz="3500" dirty="0"/>
              <a:t>Lumière Logistics Co., Ltd</a:t>
            </a:r>
          </a:p>
        </p:txBody>
      </p:sp>
      <p:sp>
        <p:nvSpPr>
          <p:cNvPr id="3" name="Subtitle 2">
            <a:extLst>
              <a:ext uri="{FF2B5EF4-FFF2-40B4-BE49-F238E27FC236}">
                <a16:creationId xmlns:a16="http://schemas.microsoft.com/office/drawing/2014/main" id="{E7BB9073-C2EC-5583-0A3C-370E733D3625}"/>
              </a:ext>
            </a:extLst>
          </p:cNvPr>
          <p:cNvSpPr>
            <a:spLocks noGrp="1"/>
          </p:cNvSpPr>
          <p:nvPr>
            <p:ph type="subTitle" idx="1"/>
          </p:nvPr>
        </p:nvSpPr>
        <p:spPr>
          <a:xfrm>
            <a:off x="609600" y="3429000"/>
            <a:ext cx="4227871" cy="1368650"/>
          </a:xfrm>
        </p:spPr>
        <p:txBody>
          <a:bodyPr anchor="t">
            <a:normAutofit/>
          </a:bodyPr>
          <a:lstStyle/>
          <a:p>
            <a:pPr algn="ctr"/>
            <a:endParaRPr lang="en-VN" dirty="0"/>
          </a:p>
          <a:p>
            <a:pPr algn="ctr"/>
            <a:r>
              <a:rPr lang="en-VN" sz="3500" dirty="0"/>
              <a:t>Introduction</a:t>
            </a:r>
          </a:p>
        </p:txBody>
      </p:sp>
      <p:pic>
        <p:nvPicPr>
          <p:cNvPr id="4" name="Picture 3" descr="Logo, company name&#10;&#10;Description automatically generated">
            <a:extLst>
              <a:ext uri="{FF2B5EF4-FFF2-40B4-BE49-F238E27FC236}">
                <a16:creationId xmlns:a16="http://schemas.microsoft.com/office/drawing/2014/main" id="{B0E161C4-8FF0-A0A4-6DC7-3E626FEF4248}"/>
              </a:ext>
            </a:extLst>
          </p:cNvPr>
          <p:cNvPicPr>
            <a:picLocks noChangeAspect="1"/>
          </p:cNvPicPr>
          <p:nvPr/>
        </p:nvPicPr>
        <p:blipFill>
          <a:blip r:embed="rId2"/>
          <a:srcRect l="2915" r="2915"/>
          <a:stretch/>
        </p:blipFill>
        <p:spPr>
          <a:xfrm>
            <a:off x="6560082" y="709740"/>
            <a:ext cx="5022318" cy="5333246"/>
          </a:xfrm>
          <a:prstGeom prst="rect">
            <a:avLst/>
          </a:prstGeom>
        </p:spPr>
      </p:pic>
    </p:spTree>
    <p:extLst>
      <p:ext uri="{BB962C8B-B14F-4D97-AF65-F5344CB8AC3E}">
        <p14:creationId xmlns:p14="http://schemas.microsoft.com/office/powerpoint/2010/main" val="956251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Rectangle 25">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2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4C30155F-826A-F568-4AA4-8C53EF188DD2}"/>
              </a:ext>
            </a:extLst>
          </p:cNvPr>
          <p:cNvPicPr>
            <a:picLocks noChangeAspect="1"/>
          </p:cNvPicPr>
          <p:nvPr/>
        </p:nvPicPr>
        <p:blipFill rotWithShape="1">
          <a:blip r:embed="rId2">
            <a:alphaModFix/>
          </a:blip>
          <a:srcRect t="609" r="1" b="1"/>
          <a:stretch/>
        </p:blipFill>
        <p:spPr>
          <a:xfrm>
            <a:off x="-77693" y="-70089"/>
            <a:ext cx="12266645" cy="6857990"/>
          </a:xfrm>
          <a:prstGeom prst="rect">
            <a:avLst/>
          </a:prstGeom>
        </p:spPr>
      </p:pic>
      <p:sp>
        <p:nvSpPr>
          <p:cNvPr id="38" name="Rectangle 31">
            <a:extLst>
              <a:ext uri="{FF2B5EF4-FFF2-40B4-BE49-F238E27FC236}">
                <a16:creationId xmlns:a16="http://schemas.microsoft.com/office/drawing/2014/main" id="{F4EC6B62-8D18-47C6-815A-17919789F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50443" y="-1383557"/>
            <a:ext cx="6858000" cy="9625112"/>
          </a:xfrm>
          <a:prstGeom prst="rect">
            <a:avLst/>
          </a:prstGeom>
          <a:gradFill>
            <a:gsLst>
              <a:gs pos="100000">
                <a:srgbClr val="000000">
                  <a:alpha val="0"/>
                </a:srgbClr>
              </a:gs>
              <a:gs pos="0">
                <a:schemeClr val="tx1"/>
              </a:gs>
              <a:gs pos="55000">
                <a:srgbClr val="000000">
                  <a:alpha val="46000"/>
                </a:srgbClr>
              </a:gs>
              <a:gs pos="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8B31F-F3F4-FE53-8BCC-7F354007D45F}"/>
              </a:ext>
            </a:extLst>
          </p:cNvPr>
          <p:cNvSpPr>
            <a:spLocks noGrp="1"/>
          </p:cNvSpPr>
          <p:nvPr>
            <p:ph type="title"/>
          </p:nvPr>
        </p:nvSpPr>
        <p:spPr>
          <a:xfrm>
            <a:off x="4794742" y="663960"/>
            <a:ext cx="6787658" cy="3594112"/>
          </a:xfrm>
        </p:spPr>
        <p:txBody>
          <a:bodyPr vert="horz" lIns="91440" tIns="45720" rIns="91440" bIns="45720" rtlCol="0" anchor="t">
            <a:normAutofit/>
          </a:bodyPr>
          <a:lstStyle/>
          <a:p>
            <a:pPr algn="ctr"/>
            <a:r>
              <a:rPr lang="en-US" sz="5400" dirty="0">
                <a:solidFill>
                  <a:srgbClr val="FFFFFF"/>
                </a:solidFill>
              </a:rPr>
              <a:t>How we create value</a:t>
            </a:r>
          </a:p>
        </p:txBody>
      </p:sp>
      <p:sp useBgFill="1">
        <p:nvSpPr>
          <p:cNvPr id="34" name="Freeform: Shape 33">
            <a:extLst>
              <a:ext uri="{FF2B5EF4-FFF2-40B4-BE49-F238E27FC236}">
                <a16:creationId xmlns:a16="http://schemas.microsoft.com/office/drawing/2014/main" id="{0EE1950E-A750-4EB6-943D-2FE814B8F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2630" cy="2848482"/>
          </a:xfrm>
          <a:custGeom>
            <a:avLst/>
            <a:gdLst>
              <a:gd name="connsiteX0" fmla="*/ 1193013 w 2432630"/>
              <a:gd name="connsiteY0" fmla="*/ 1609830 h 2848482"/>
              <a:gd name="connsiteX1" fmla="*/ 1452520 w 2432630"/>
              <a:gd name="connsiteY1" fmla="*/ 1771993 h 2848482"/>
              <a:gd name="connsiteX2" fmla="*/ 1333256 w 2432630"/>
              <a:gd name="connsiteY2" fmla="*/ 2217094 h 2848482"/>
              <a:gd name="connsiteX3" fmla="*/ 888154 w 2432630"/>
              <a:gd name="connsiteY3" fmla="*/ 2097829 h 2848482"/>
              <a:gd name="connsiteX4" fmla="*/ 1007419 w 2432630"/>
              <a:gd name="connsiteY4" fmla="*/ 1652728 h 2848482"/>
              <a:gd name="connsiteX5" fmla="*/ 1193013 w 2432630"/>
              <a:gd name="connsiteY5" fmla="*/ 1609830 h 2848482"/>
              <a:gd name="connsiteX6" fmla="*/ 1721013 w 2432630"/>
              <a:gd name="connsiteY6" fmla="*/ 1345937 h 2848482"/>
              <a:gd name="connsiteX7" fmla="*/ 1880524 w 2432630"/>
              <a:gd name="connsiteY7" fmla="*/ 1425334 h 2848482"/>
              <a:gd name="connsiteX8" fmla="*/ 1821528 w 2432630"/>
              <a:gd name="connsiteY8" fmla="*/ 1645511 h 2848482"/>
              <a:gd name="connsiteX9" fmla="*/ 1601350 w 2432630"/>
              <a:gd name="connsiteY9" fmla="*/ 1586514 h 2848482"/>
              <a:gd name="connsiteX10" fmla="*/ 1660347 w 2432630"/>
              <a:gd name="connsiteY10" fmla="*/ 1366337 h 2848482"/>
              <a:gd name="connsiteX11" fmla="*/ 1721013 w 2432630"/>
              <a:gd name="connsiteY11" fmla="*/ 1345937 h 2848482"/>
              <a:gd name="connsiteX12" fmla="*/ 0 w 2432630"/>
              <a:gd name="connsiteY12" fmla="*/ 0 h 2848482"/>
              <a:gd name="connsiteX13" fmla="*/ 2420476 w 2432630"/>
              <a:gd name="connsiteY13" fmla="*/ 0 h 2848482"/>
              <a:gd name="connsiteX14" fmla="*/ 2431096 w 2432630"/>
              <a:gd name="connsiteY14" fmla="*/ 94052 h 2848482"/>
              <a:gd name="connsiteX15" fmla="*/ 2426545 w 2432630"/>
              <a:gd name="connsiteY15" fmla="*/ 261706 h 2848482"/>
              <a:gd name="connsiteX16" fmla="*/ 1347411 w 2432630"/>
              <a:gd name="connsiteY16" fmla="*/ 1289202 h 2848482"/>
              <a:gd name="connsiteX17" fmla="*/ 678423 w 2432630"/>
              <a:gd name="connsiteY17" fmla="*/ 1606118 h 2848482"/>
              <a:gd name="connsiteX18" fmla="*/ 284014 w 2432630"/>
              <a:gd name="connsiteY18" fmla="*/ 2398976 h 2848482"/>
              <a:gd name="connsiteX19" fmla="*/ 97407 w 2432630"/>
              <a:gd name="connsiteY19" fmla="*/ 2742323 h 2848482"/>
              <a:gd name="connsiteX20" fmla="*/ 0 w 2432630"/>
              <a:gd name="connsiteY20" fmla="*/ 2848482 h 28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630" h="2848482">
                <a:moveTo>
                  <a:pt x="1193013" y="1609830"/>
                </a:moveTo>
                <a:cubicBezTo>
                  <a:pt x="1297352" y="1617205"/>
                  <a:pt x="1396284" y="1674588"/>
                  <a:pt x="1452520" y="1771993"/>
                </a:cubicBezTo>
                <a:cubicBezTo>
                  <a:pt x="1542498" y="1927838"/>
                  <a:pt x="1489101" y="2127117"/>
                  <a:pt x="1333256" y="2217094"/>
                </a:cubicBezTo>
                <a:cubicBezTo>
                  <a:pt x="1177410" y="2307071"/>
                  <a:pt x="978131" y="2253675"/>
                  <a:pt x="888154" y="2097829"/>
                </a:cubicBezTo>
                <a:cubicBezTo>
                  <a:pt x="798176" y="1941984"/>
                  <a:pt x="851572" y="1742705"/>
                  <a:pt x="1007419" y="1652728"/>
                </a:cubicBezTo>
                <a:cubicBezTo>
                  <a:pt x="1065861" y="1618986"/>
                  <a:pt x="1130410" y="1605406"/>
                  <a:pt x="1193013" y="1609830"/>
                </a:cubicBezTo>
                <a:close/>
                <a:moveTo>
                  <a:pt x="1721013" y="1345937"/>
                </a:moveTo>
                <a:cubicBezTo>
                  <a:pt x="1783347" y="1338202"/>
                  <a:pt x="1847142" y="1367515"/>
                  <a:pt x="1880524" y="1425334"/>
                </a:cubicBezTo>
                <a:cubicBezTo>
                  <a:pt x="1925033" y="1502425"/>
                  <a:pt x="1898619" y="1601002"/>
                  <a:pt x="1821528" y="1645511"/>
                </a:cubicBezTo>
                <a:cubicBezTo>
                  <a:pt x="1744436" y="1690020"/>
                  <a:pt x="1645859" y="1663606"/>
                  <a:pt x="1601350" y="1586514"/>
                </a:cubicBezTo>
                <a:cubicBezTo>
                  <a:pt x="1556841" y="1509423"/>
                  <a:pt x="1583254" y="1410846"/>
                  <a:pt x="1660347" y="1366337"/>
                </a:cubicBezTo>
                <a:cubicBezTo>
                  <a:pt x="1679620" y="1355210"/>
                  <a:pt x="1700235" y="1348515"/>
                  <a:pt x="1721013" y="1345937"/>
                </a:cubicBezTo>
                <a:close/>
                <a:moveTo>
                  <a:pt x="0" y="0"/>
                </a:moveTo>
                <a:lnTo>
                  <a:pt x="2420476" y="0"/>
                </a:lnTo>
                <a:lnTo>
                  <a:pt x="2431096" y="94052"/>
                </a:lnTo>
                <a:cubicBezTo>
                  <a:pt x="2434004" y="150699"/>
                  <a:pt x="2432933" y="206775"/>
                  <a:pt x="2426545" y="261706"/>
                </a:cubicBezTo>
                <a:cubicBezTo>
                  <a:pt x="2360669" y="828256"/>
                  <a:pt x="1972176" y="1172577"/>
                  <a:pt x="1347411" y="1289202"/>
                </a:cubicBezTo>
                <a:cubicBezTo>
                  <a:pt x="1096744" y="1336043"/>
                  <a:pt x="825156" y="1376752"/>
                  <a:pt x="678423" y="1606118"/>
                </a:cubicBezTo>
                <a:cubicBezTo>
                  <a:pt x="520257" y="1853673"/>
                  <a:pt x="394149" y="2125038"/>
                  <a:pt x="284014" y="2398976"/>
                </a:cubicBezTo>
                <a:cubicBezTo>
                  <a:pt x="233465" y="2524954"/>
                  <a:pt x="173906" y="2641107"/>
                  <a:pt x="97407" y="2742323"/>
                </a:cubicBezTo>
                <a:lnTo>
                  <a:pt x="0" y="28484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4698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9918-FACD-ACFB-A816-4DAD5230E6CE}"/>
              </a:ext>
            </a:extLst>
          </p:cNvPr>
          <p:cNvSpPr>
            <a:spLocks noGrp="1"/>
          </p:cNvSpPr>
          <p:nvPr>
            <p:ph type="title"/>
          </p:nvPr>
        </p:nvSpPr>
        <p:spPr/>
        <p:txBody>
          <a:bodyPr/>
          <a:lstStyle/>
          <a:p>
            <a:r>
              <a:rPr lang="en-VN" dirty="0"/>
              <a:t>Value created</a:t>
            </a:r>
          </a:p>
        </p:txBody>
      </p:sp>
      <p:graphicFrame>
        <p:nvGraphicFramePr>
          <p:cNvPr id="6" name="Content Placeholder 5">
            <a:extLst>
              <a:ext uri="{FF2B5EF4-FFF2-40B4-BE49-F238E27FC236}">
                <a16:creationId xmlns:a16="http://schemas.microsoft.com/office/drawing/2014/main" id="{D0FB515B-E254-6C5B-D23A-AA10E854836C}"/>
              </a:ext>
            </a:extLst>
          </p:cNvPr>
          <p:cNvGraphicFramePr>
            <a:graphicFrameLocks noGrp="1"/>
          </p:cNvGraphicFramePr>
          <p:nvPr>
            <p:ph idx="1"/>
            <p:extLst>
              <p:ext uri="{D42A27DB-BD31-4B8C-83A1-F6EECF244321}">
                <p14:modId xmlns:p14="http://schemas.microsoft.com/office/powerpoint/2010/main" val="4006374310"/>
              </p:ext>
            </p:extLst>
          </p:nvPr>
        </p:nvGraphicFramePr>
        <p:xfrm>
          <a:off x="609600" y="2106613"/>
          <a:ext cx="10972800" cy="403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70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a highway near the ocean">
            <a:extLst>
              <a:ext uri="{FF2B5EF4-FFF2-40B4-BE49-F238E27FC236}">
                <a16:creationId xmlns:a16="http://schemas.microsoft.com/office/drawing/2014/main" id="{0102E588-93A1-C1E7-D6E1-205B2420BC45}"/>
              </a:ext>
            </a:extLst>
          </p:cNvPr>
          <p:cNvPicPr>
            <a:picLocks noChangeAspect="1"/>
          </p:cNvPicPr>
          <p:nvPr/>
        </p:nvPicPr>
        <p:blipFill rotWithShape="1">
          <a:blip r:embed="rId3">
            <a:alphaModFix/>
          </a:blip>
          <a:srcRect t="11835" r="2" b="13170"/>
          <a:stretch/>
        </p:blipFill>
        <p:spPr>
          <a:xfrm>
            <a:off x="-601" y="10"/>
            <a:ext cx="12192601" cy="6857990"/>
          </a:xfrm>
          <a:prstGeom prst="rect">
            <a:avLst/>
          </a:prstGeom>
        </p:spPr>
      </p:pic>
      <p:sp>
        <p:nvSpPr>
          <p:cNvPr id="15" name="Rectangle 14">
            <a:extLst>
              <a:ext uri="{FF2B5EF4-FFF2-40B4-BE49-F238E27FC236}">
                <a16:creationId xmlns:a16="http://schemas.microsoft.com/office/drawing/2014/main" id="{D78129BC-0C51-4867-94F7-5D578EEE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1898469"/>
          </a:xfrm>
          <a:prstGeom prst="rect">
            <a:avLst/>
          </a:prstGeom>
          <a:gradFill>
            <a:gsLst>
              <a:gs pos="100000">
                <a:srgbClr val="000000">
                  <a:alpha val="0"/>
                </a:srgbClr>
              </a:gs>
              <a:gs pos="0">
                <a:schemeClr val="tx1"/>
              </a:gs>
              <a:gs pos="36200">
                <a:srgbClr val="000000">
                  <a:alpha val="33000"/>
                </a:srgbClr>
              </a:gs>
              <a:gs pos="0">
                <a:srgbClr val="000000">
                  <a:alpha val="5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4B96DB-3DBE-4D91-9C01-32C3771F8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 y="3191435"/>
            <a:ext cx="12191999" cy="3666563"/>
          </a:xfrm>
          <a:prstGeom prst="rect">
            <a:avLst/>
          </a:prstGeom>
          <a:gradFill>
            <a:gsLst>
              <a:gs pos="100000">
                <a:srgbClr val="000000">
                  <a:alpha val="0"/>
                </a:srgbClr>
              </a:gs>
              <a:gs pos="0">
                <a:schemeClr val="tx1"/>
              </a:gs>
              <a:gs pos="55000">
                <a:srgbClr val="000000">
                  <a:alpha val="37000"/>
                </a:srgbClr>
              </a:gs>
              <a:gs pos="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DB5A3-8EFD-8095-ADBD-A4F42DB6D438}"/>
              </a:ext>
            </a:extLst>
          </p:cNvPr>
          <p:cNvSpPr>
            <a:spLocks noGrp="1"/>
          </p:cNvSpPr>
          <p:nvPr>
            <p:ph type="title"/>
          </p:nvPr>
        </p:nvSpPr>
        <p:spPr>
          <a:xfrm>
            <a:off x="609600" y="3681048"/>
            <a:ext cx="9687697" cy="2086714"/>
          </a:xfrm>
        </p:spPr>
        <p:txBody>
          <a:bodyPr vert="horz" lIns="91440" tIns="45720" rIns="91440" bIns="45720" rtlCol="0" anchor="b">
            <a:normAutofit/>
          </a:bodyPr>
          <a:lstStyle/>
          <a:p>
            <a:pPr algn="ctr"/>
            <a:r>
              <a:rPr lang="en-US" sz="5400" dirty="0">
                <a:solidFill>
                  <a:srgbClr val="FFFFFF"/>
                </a:solidFill>
              </a:rPr>
              <a:t>Thank You!</a:t>
            </a:r>
          </a:p>
        </p:txBody>
      </p:sp>
    </p:spTree>
    <p:extLst>
      <p:ext uri="{BB962C8B-B14F-4D97-AF65-F5344CB8AC3E}">
        <p14:creationId xmlns:p14="http://schemas.microsoft.com/office/powerpoint/2010/main" val="189936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C9C484-2C12-4B1B-98D1-84696D246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29DC2263-C92B-446E-9CFA-02329CD8E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475" y="1934904"/>
            <a:ext cx="7930101" cy="4923095"/>
          </a:xfrm>
          <a:custGeom>
            <a:avLst/>
            <a:gdLst>
              <a:gd name="connsiteX0" fmla="*/ 1412408 w 8831334"/>
              <a:gd name="connsiteY0" fmla="*/ 4231273 h 4923095"/>
              <a:gd name="connsiteX1" fmla="*/ 1480115 w 8831334"/>
              <a:gd name="connsiteY1" fmla="*/ 4255873 h 4923095"/>
              <a:gd name="connsiteX2" fmla="*/ 1555026 w 8831334"/>
              <a:gd name="connsiteY2" fmla="*/ 4493895 h 4923095"/>
              <a:gd name="connsiteX3" fmla="*/ 1315323 w 8831334"/>
              <a:gd name="connsiteY3" fmla="*/ 4546785 h 4923095"/>
              <a:gd name="connsiteX4" fmla="*/ 1240411 w 8831334"/>
              <a:gd name="connsiteY4" fmla="*/ 4308763 h 4923095"/>
              <a:gd name="connsiteX5" fmla="*/ 1344748 w 8831334"/>
              <a:gd name="connsiteY5" fmla="*/ 4233023 h 4923095"/>
              <a:gd name="connsiteX6" fmla="*/ 1412408 w 8831334"/>
              <a:gd name="connsiteY6" fmla="*/ 4231273 h 4923095"/>
              <a:gd name="connsiteX7" fmla="*/ 622613 w 8831334"/>
              <a:gd name="connsiteY7" fmla="*/ 3711323 h 4923095"/>
              <a:gd name="connsiteX8" fmla="*/ 726058 w 8831334"/>
              <a:gd name="connsiteY8" fmla="*/ 3713477 h 4923095"/>
              <a:gd name="connsiteX9" fmla="*/ 862930 w 8831334"/>
              <a:gd name="connsiteY9" fmla="*/ 3763207 h 4923095"/>
              <a:gd name="connsiteX10" fmla="*/ 1014368 w 8831334"/>
              <a:gd name="connsiteY10" fmla="*/ 4244384 h 4923095"/>
              <a:gd name="connsiteX11" fmla="*/ 529792 w 8831334"/>
              <a:gd name="connsiteY11" fmla="*/ 4351304 h 4923095"/>
              <a:gd name="connsiteX12" fmla="*/ 378355 w 8831334"/>
              <a:gd name="connsiteY12" fmla="*/ 3870127 h 4923095"/>
              <a:gd name="connsiteX13" fmla="*/ 622613 w 8831334"/>
              <a:gd name="connsiteY13" fmla="*/ 3711323 h 4923095"/>
              <a:gd name="connsiteX14" fmla="*/ 0 w 8831334"/>
              <a:gd name="connsiteY14" fmla="*/ 0 h 4923095"/>
              <a:gd name="connsiteX15" fmla="*/ 7345477 w 8831334"/>
              <a:gd name="connsiteY15" fmla="*/ 0 h 4923095"/>
              <a:gd name="connsiteX16" fmla="*/ 7330937 w 8831334"/>
              <a:gd name="connsiteY16" fmla="*/ 57909 h 4923095"/>
              <a:gd name="connsiteX17" fmla="*/ 7204045 w 8831334"/>
              <a:gd name="connsiteY17" fmla="*/ 525057 h 4923095"/>
              <a:gd name="connsiteX18" fmla="*/ 7423939 w 8831334"/>
              <a:gd name="connsiteY18" fmla="*/ 1259431 h 4923095"/>
              <a:gd name="connsiteX19" fmla="*/ 8123848 w 8831334"/>
              <a:gd name="connsiteY19" fmla="*/ 1829863 h 4923095"/>
              <a:gd name="connsiteX20" fmla="*/ 8304560 w 8831334"/>
              <a:gd name="connsiteY20" fmla="*/ 4410617 h 4923095"/>
              <a:gd name="connsiteX21" fmla="*/ 5824906 w 8831334"/>
              <a:gd name="connsiteY21" fmla="*/ 4582246 h 4923095"/>
              <a:gd name="connsiteX22" fmla="*/ 4814027 w 8831334"/>
              <a:gd name="connsiteY22" fmla="*/ 3900391 h 4923095"/>
              <a:gd name="connsiteX23" fmla="*/ 3389336 w 8831334"/>
              <a:gd name="connsiteY23" fmla="*/ 4033298 h 4923095"/>
              <a:gd name="connsiteX24" fmla="*/ 2844266 w 8831334"/>
              <a:gd name="connsiteY24" fmla="*/ 4497245 h 4923095"/>
              <a:gd name="connsiteX25" fmla="*/ 1361823 w 8831334"/>
              <a:gd name="connsiteY25" fmla="*/ 3978831 h 4923095"/>
              <a:gd name="connsiteX26" fmla="*/ 723961 w 8831334"/>
              <a:gd name="connsiteY26" fmla="*/ 3482165 h 4923095"/>
              <a:gd name="connsiteX27" fmla="*/ 41451 w 8831334"/>
              <a:gd name="connsiteY27" fmla="*/ 3495177 h 4923095"/>
              <a:gd name="connsiteX28" fmla="*/ 0 w 8831334"/>
              <a:gd name="connsiteY28" fmla="*/ 3499960 h 49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31334" h="4923095">
                <a:moveTo>
                  <a:pt x="1412408" y="4231273"/>
                </a:moveTo>
                <a:cubicBezTo>
                  <a:pt x="1435398" y="4234988"/>
                  <a:pt x="1458395" y="4243092"/>
                  <a:pt x="1480115" y="4255873"/>
                </a:cubicBezTo>
                <a:cubicBezTo>
                  <a:pt x="1566994" y="4306997"/>
                  <a:pt x="1600533" y="4413563"/>
                  <a:pt x="1555026" y="4493895"/>
                </a:cubicBezTo>
                <a:cubicBezTo>
                  <a:pt x="1509520" y="4574228"/>
                  <a:pt x="1402201" y="4597907"/>
                  <a:pt x="1315323" y="4546785"/>
                </a:cubicBezTo>
                <a:cubicBezTo>
                  <a:pt x="1228444" y="4495662"/>
                  <a:pt x="1194905" y="4389095"/>
                  <a:pt x="1240411" y="4308763"/>
                </a:cubicBezTo>
                <a:cubicBezTo>
                  <a:pt x="1263164" y="4268597"/>
                  <a:pt x="1301371" y="4242593"/>
                  <a:pt x="1344748" y="4233023"/>
                </a:cubicBezTo>
                <a:cubicBezTo>
                  <a:pt x="1366437" y="4228237"/>
                  <a:pt x="1389419" y="4227559"/>
                  <a:pt x="1412408" y="4231273"/>
                </a:cubicBezTo>
                <a:close/>
                <a:moveTo>
                  <a:pt x="622613" y="3711323"/>
                </a:moveTo>
                <a:cubicBezTo>
                  <a:pt x="656354" y="3707209"/>
                  <a:pt x="691202" y="3707845"/>
                  <a:pt x="726058" y="3713477"/>
                </a:cubicBezTo>
                <a:cubicBezTo>
                  <a:pt x="772533" y="3720984"/>
                  <a:pt x="819023" y="3737370"/>
                  <a:pt x="862930" y="3763207"/>
                </a:cubicBezTo>
                <a:cubicBezTo>
                  <a:pt x="1038560" y="3866555"/>
                  <a:pt x="1106361" y="4081986"/>
                  <a:pt x="1014368" y="4244384"/>
                </a:cubicBezTo>
                <a:cubicBezTo>
                  <a:pt x="922373" y="4406782"/>
                  <a:pt x="705422" y="4454653"/>
                  <a:pt x="529792" y="4351304"/>
                </a:cubicBezTo>
                <a:cubicBezTo>
                  <a:pt x="354162" y="4247957"/>
                  <a:pt x="286361" y="4032525"/>
                  <a:pt x="378355" y="3870127"/>
                </a:cubicBezTo>
                <a:cubicBezTo>
                  <a:pt x="430102" y="3778778"/>
                  <a:pt x="521385" y="3723667"/>
                  <a:pt x="622613" y="3711323"/>
                </a:cubicBezTo>
                <a:close/>
                <a:moveTo>
                  <a:pt x="0" y="0"/>
                </a:moveTo>
                <a:lnTo>
                  <a:pt x="7345477" y="0"/>
                </a:lnTo>
                <a:lnTo>
                  <a:pt x="7330937" y="57909"/>
                </a:lnTo>
                <a:cubicBezTo>
                  <a:pt x="7288864" y="213626"/>
                  <a:pt x="7242961" y="368487"/>
                  <a:pt x="7204045" y="525057"/>
                </a:cubicBezTo>
                <a:cubicBezTo>
                  <a:pt x="7133676" y="809936"/>
                  <a:pt x="7207545" y="1073056"/>
                  <a:pt x="7423939" y="1259431"/>
                </a:cubicBezTo>
                <a:cubicBezTo>
                  <a:pt x="7652783" y="1456418"/>
                  <a:pt x="7881464" y="1655861"/>
                  <a:pt x="8123848" y="1829863"/>
                </a:cubicBezTo>
                <a:cubicBezTo>
                  <a:pt x="9170527" y="2581053"/>
                  <a:pt x="8902406" y="3889765"/>
                  <a:pt x="8304560" y="4410617"/>
                </a:cubicBezTo>
                <a:cubicBezTo>
                  <a:pt x="7554009" y="5063887"/>
                  <a:pt x="6697479" y="5060469"/>
                  <a:pt x="5824906" y="4582246"/>
                </a:cubicBezTo>
                <a:cubicBezTo>
                  <a:pt x="5473190" y="4390333"/>
                  <a:pt x="5153204" y="4124206"/>
                  <a:pt x="4814027" y="3900391"/>
                </a:cubicBezTo>
                <a:cubicBezTo>
                  <a:pt x="4336267" y="3586184"/>
                  <a:pt x="3821519" y="3552717"/>
                  <a:pt x="3389336" y="4033298"/>
                </a:cubicBezTo>
                <a:cubicBezTo>
                  <a:pt x="3228138" y="4212489"/>
                  <a:pt x="3051008" y="4402509"/>
                  <a:pt x="2844266" y="4497245"/>
                </a:cubicBezTo>
                <a:cubicBezTo>
                  <a:pt x="2311195" y="4741524"/>
                  <a:pt x="1799982" y="4540883"/>
                  <a:pt x="1361823" y="3978831"/>
                </a:cubicBezTo>
                <a:cubicBezTo>
                  <a:pt x="1185983" y="3753353"/>
                  <a:pt x="1004288" y="3503556"/>
                  <a:pt x="723961" y="3482165"/>
                </a:cubicBezTo>
                <a:cubicBezTo>
                  <a:pt x="497125" y="3465003"/>
                  <a:pt x="268214" y="3473242"/>
                  <a:pt x="41451" y="3495177"/>
                </a:cubicBezTo>
                <a:lnTo>
                  <a:pt x="0" y="34999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26DB28-D163-39DE-9802-C3D1895E583B}"/>
              </a:ext>
            </a:extLst>
          </p:cNvPr>
          <p:cNvSpPr>
            <a:spLocks noGrp="1"/>
          </p:cNvSpPr>
          <p:nvPr>
            <p:ph type="title"/>
          </p:nvPr>
        </p:nvSpPr>
        <p:spPr>
          <a:xfrm>
            <a:off x="609600" y="552782"/>
            <a:ext cx="10387054" cy="1625875"/>
          </a:xfrm>
        </p:spPr>
        <p:txBody>
          <a:bodyPr vert="horz" lIns="91440" tIns="45720" rIns="91440" bIns="45720" rtlCol="0" anchor="b">
            <a:normAutofit/>
          </a:bodyPr>
          <a:lstStyle/>
          <a:p>
            <a:r>
              <a:rPr lang="en-US" kern="1200" dirty="0">
                <a:solidFill>
                  <a:schemeClr val="tx1"/>
                </a:solidFill>
                <a:latin typeface="+mj-lt"/>
                <a:ea typeface="+mj-ea"/>
                <a:cs typeface="+mj-cs"/>
              </a:rPr>
              <a:t>Agenda</a:t>
            </a:r>
          </a:p>
        </p:txBody>
      </p:sp>
      <p:sp>
        <p:nvSpPr>
          <p:cNvPr id="4" name="TextBox 3">
            <a:extLst>
              <a:ext uri="{FF2B5EF4-FFF2-40B4-BE49-F238E27FC236}">
                <a16:creationId xmlns:a16="http://schemas.microsoft.com/office/drawing/2014/main" id="{C6768729-E8BF-9D6F-EF49-58C0913ABFBE}"/>
              </a:ext>
            </a:extLst>
          </p:cNvPr>
          <p:cNvSpPr txBox="1"/>
          <p:nvPr/>
        </p:nvSpPr>
        <p:spPr>
          <a:xfrm>
            <a:off x="4540195" y="2695491"/>
            <a:ext cx="6456458" cy="3524334"/>
          </a:xfrm>
          <a:prstGeom prst="rect">
            <a:avLst/>
          </a:prstGeom>
        </p:spPr>
        <p:txBody>
          <a:bodyPr vert="horz" lIns="91440" tIns="45720" rIns="91440" bIns="45720" rtlCol="0" anchor="t">
            <a:normAutofit/>
          </a:bodyPr>
          <a:lstStyle/>
          <a:p>
            <a:pPr marL="342900" indent="-342900">
              <a:lnSpc>
                <a:spcPct val="110000"/>
              </a:lnSpc>
              <a:spcAft>
                <a:spcPts val="600"/>
              </a:spcAft>
              <a:buClr>
                <a:schemeClr val="accent5"/>
              </a:buClr>
              <a:buAutoNum type="arabicPeriod"/>
            </a:pPr>
            <a:r>
              <a:rPr lang="en-US" sz="2500" dirty="0"/>
              <a:t>About Us</a:t>
            </a:r>
          </a:p>
          <a:p>
            <a:pPr marL="342900" indent="-342900">
              <a:lnSpc>
                <a:spcPct val="110000"/>
              </a:lnSpc>
              <a:spcAft>
                <a:spcPts val="600"/>
              </a:spcAft>
              <a:buClr>
                <a:schemeClr val="accent5"/>
              </a:buClr>
              <a:buAutoNum type="arabicPeriod"/>
            </a:pPr>
            <a:endParaRPr lang="en-US" dirty="0"/>
          </a:p>
          <a:p>
            <a:pPr marL="342900" indent="-342900">
              <a:lnSpc>
                <a:spcPct val="110000"/>
              </a:lnSpc>
              <a:spcAft>
                <a:spcPts val="600"/>
              </a:spcAft>
              <a:buClr>
                <a:schemeClr val="accent5"/>
              </a:buClr>
              <a:buAutoNum type="arabicPeriod"/>
            </a:pPr>
            <a:r>
              <a:rPr lang="en-US" sz="2500" dirty="0"/>
              <a:t>What do we do</a:t>
            </a:r>
          </a:p>
          <a:p>
            <a:pPr marL="342900" indent="-342900">
              <a:lnSpc>
                <a:spcPct val="110000"/>
              </a:lnSpc>
              <a:spcAft>
                <a:spcPts val="600"/>
              </a:spcAft>
              <a:buClr>
                <a:schemeClr val="accent5"/>
              </a:buClr>
              <a:buAutoNum type="arabicPeriod"/>
            </a:pPr>
            <a:endParaRPr lang="en-US" sz="2500" dirty="0"/>
          </a:p>
          <a:p>
            <a:pPr marL="342900" indent="-342900">
              <a:lnSpc>
                <a:spcPct val="110000"/>
              </a:lnSpc>
              <a:spcAft>
                <a:spcPts val="600"/>
              </a:spcAft>
              <a:buClr>
                <a:schemeClr val="accent5"/>
              </a:buClr>
              <a:buAutoNum type="arabicPeriod"/>
            </a:pPr>
            <a:r>
              <a:rPr lang="en-US" sz="2500" dirty="0"/>
              <a:t>How we create Value</a:t>
            </a:r>
          </a:p>
          <a:p>
            <a:pPr marL="342900" indent="-342900">
              <a:lnSpc>
                <a:spcPct val="110000"/>
              </a:lnSpc>
              <a:spcAft>
                <a:spcPts val="600"/>
              </a:spcAft>
              <a:buClr>
                <a:schemeClr val="accent5"/>
              </a:buClr>
              <a:buAutoNum type="arabicPeriod"/>
            </a:pPr>
            <a:endParaRPr lang="en-US" dirty="0"/>
          </a:p>
        </p:txBody>
      </p:sp>
      <p:pic>
        <p:nvPicPr>
          <p:cNvPr id="7" name="图形 27">
            <a:extLst>
              <a:ext uri="{FF2B5EF4-FFF2-40B4-BE49-F238E27FC236}">
                <a16:creationId xmlns:a16="http://schemas.microsoft.com/office/drawing/2014/main" id="{0EA782AB-B985-71E2-FB0E-A6C92E0645C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56" y="2796587"/>
            <a:ext cx="3322144" cy="3322144"/>
          </a:xfrm>
          <a:prstGeom prst="rect">
            <a:avLst/>
          </a:prstGeom>
        </p:spPr>
      </p:pic>
      <p:sp>
        <p:nvSpPr>
          <p:cNvPr id="5" name="TextBox 4">
            <a:extLst>
              <a:ext uri="{FF2B5EF4-FFF2-40B4-BE49-F238E27FC236}">
                <a16:creationId xmlns:a16="http://schemas.microsoft.com/office/drawing/2014/main" id="{ED0D6EC5-5A93-B999-05D7-88B4685D2612}"/>
              </a:ext>
            </a:extLst>
          </p:cNvPr>
          <p:cNvSpPr txBox="1"/>
          <p:nvPr/>
        </p:nvSpPr>
        <p:spPr>
          <a:xfrm>
            <a:off x="5186363" y="3600450"/>
            <a:ext cx="184731" cy="369332"/>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8088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4"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BBB887A-DB02-4431-8FDF-F517505C9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A9EB6-AC22-43C5-A015-EE94B69199E7}"/>
              </a:ext>
            </a:extLst>
          </p:cNvPr>
          <p:cNvSpPr>
            <a:spLocks noGrp="1"/>
          </p:cNvSpPr>
          <p:nvPr>
            <p:ph type="title"/>
          </p:nvPr>
        </p:nvSpPr>
        <p:spPr>
          <a:xfrm>
            <a:off x="5702406" y="557783"/>
            <a:ext cx="5852698" cy="3130807"/>
          </a:xfrm>
        </p:spPr>
        <p:txBody>
          <a:bodyPr vert="horz" lIns="91440" tIns="45720" rIns="91440" bIns="45720" rtlCol="0" anchor="b">
            <a:normAutofit/>
          </a:bodyPr>
          <a:lstStyle/>
          <a:p>
            <a:r>
              <a:rPr lang="en-US" sz="5400" dirty="0"/>
              <a:t>About us</a:t>
            </a:r>
          </a:p>
        </p:txBody>
      </p:sp>
      <p:pic>
        <p:nvPicPr>
          <p:cNvPr id="36" name="Picture 35" descr="Wood human figure">
            <a:extLst>
              <a:ext uri="{FF2B5EF4-FFF2-40B4-BE49-F238E27FC236}">
                <a16:creationId xmlns:a16="http://schemas.microsoft.com/office/drawing/2014/main" id="{A4223405-7023-1899-B621-30F000AF2CB8}"/>
              </a:ext>
            </a:extLst>
          </p:cNvPr>
          <p:cNvPicPr>
            <a:picLocks noChangeAspect="1"/>
          </p:cNvPicPr>
          <p:nvPr/>
        </p:nvPicPr>
        <p:blipFill rotWithShape="1">
          <a:blip r:embed="rId2"/>
          <a:srcRect r="44417" b="-1"/>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Tree>
    <p:extLst>
      <p:ext uri="{BB962C8B-B14F-4D97-AF65-F5344CB8AC3E}">
        <p14:creationId xmlns:p14="http://schemas.microsoft.com/office/powerpoint/2010/main" val="203029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1">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5C7BC1E0-1C8D-47CB-B48A-D3D0D2EF0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AD1C04B-04EF-43BA-B2AB-6F52AF8B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
            <a:ext cx="6939937" cy="6453893"/>
          </a:xfrm>
          <a:custGeom>
            <a:avLst/>
            <a:gdLst>
              <a:gd name="connsiteX0" fmla="*/ 111814 w 4695433"/>
              <a:gd name="connsiteY0" fmla="*/ 3049004 h 4582435"/>
              <a:gd name="connsiteX1" fmla="*/ 297409 w 4695433"/>
              <a:gd name="connsiteY1" fmla="*/ 3091902 h 4582435"/>
              <a:gd name="connsiteX2" fmla="*/ 416673 w 4695433"/>
              <a:gd name="connsiteY2" fmla="*/ 3537003 h 4582435"/>
              <a:gd name="connsiteX3" fmla="*/ 31751 w 4695433"/>
              <a:gd name="connsiteY3" fmla="*/ 3683368 h 4582435"/>
              <a:gd name="connsiteX4" fmla="*/ 0 w 4695433"/>
              <a:gd name="connsiteY4" fmla="*/ 3669070 h 4582435"/>
              <a:gd name="connsiteX5" fmla="*/ 0 w 4695433"/>
              <a:gd name="connsiteY5" fmla="*/ 3079852 h 4582435"/>
              <a:gd name="connsiteX6" fmla="*/ 35156 w 4695433"/>
              <a:gd name="connsiteY6" fmla="*/ 3063756 h 4582435"/>
              <a:gd name="connsiteX7" fmla="*/ 111814 w 4695433"/>
              <a:gd name="connsiteY7" fmla="*/ 3049004 h 4582435"/>
              <a:gd name="connsiteX8" fmla="*/ 0 w 4695433"/>
              <a:gd name="connsiteY8" fmla="*/ 0 h 4582435"/>
              <a:gd name="connsiteX9" fmla="*/ 4695433 w 4695433"/>
              <a:gd name="connsiteY9" fmla="*/ 0 h 4582435"/>
              <a:gd name="connsiteX10" fmla="*/ 4663044 w 4695433"/>
              <a:gd name="connsiteY10" fmla="*/ 68762 h 4582435"/>
              <a:gd name="connsiteX11" fmla="*/ 4571319 w 4695433"/>
              <a:gd name="connsiteY11" fmla="*/ 201411 h 4582435"/>
              <a:gd name="connsiteX12" fmla="*/ 4099777 w 4695433"/>
              <a:gd name="connsiteY12" fmla="*/ 504347 h 4582435"/>
              <a:gd name="connsiteX13" fmla="*/ 3811860 w 4695433"/>
              <a:gd name="connsiteY13" fmla="*/ 1682068 h 4582435"/>
              <a:gd name="connsiteX14" fmla="*/ 3167043 w 4695433"/>
              <a:gd name="connsiteY14" fmla="*/ 4278500 h 4582435"/>
              <a:gd name="connsiteX15" fmla="*/ 2640955 w 4695433"/>
              <a:gd name="connsiteY15" fmla="*/ 4485587 h 4582435"/>
              <a:gd name="connsiteX16" fmla="*/ 1495663 w 4695433"/>
              <a:gd name="connsiteY16" fmla="*/ 4435228 h 4582435"/>
              <a:gd name="connsiteX17" fmla="*/ 1020813 w 4695433"/>
              <a:gd name="connsiteY17" fmla="*/ 3838149 h 4582435"/>
              <a:gd name="connsiteX18" fmla="*/ 626404 w 4695433"/>
              <a:gd name="connsiteY18" fmla="*/ 3045292 h 4582435"/>
              <a:gd name="connsiteX19" fmla="*/ 147061 w 4695433"/>
              <a:gd name="connsiteY19" fmla="*/ 2765401 h 4582435"/>
              <a:gd name="connsiteX20" fmla="*/ 0 w 4695433"/>
              <a:gd name="connsiteY20" fmla="*/ 2736690 h 45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5433" h="4582435">
                <a:moveTo>
                  <a:pt x="111814" y="3049004"/>
                </a:moveTo>
                <a:cubicBezTo>
                  <a:pt x="174417" y="3044581"/>
                  <a:pt x="238967" y="3058160"/>
                  <a:pt x="297409" y="3091902"/>
                </a:cubicBezTo>
                <a:cubicBezTo>
                  <a:pt x="453255" y="3181878"/>
                  <a:pt x="506651" y="3381158"/>
                  <a:pt x="416673" y="3537003"/>
                </a:cubicBezTo>
                <a:cubicBezTo>
                  <a:pt x="337943" y="3673368"/>
                  <a:pt x="175529" y="3731295"/>
                  <a:pt x="31751" y="3683368"/>
                </a:cubicBezTo>
                <a:lnTo>
                  <a:pt x="0" y="3669070"/>
                </a:lnTo>
                <a:lnTo>
                  <a:pt x="0" y="3079852"/>
                </a:lnTo>
                <a:lnTo>
                  <a:pt x="35156" y="3063756"/>
                </a:lnTo>
                <a:cubicBezTo>
                  <a:pt x="59982" y="3055817"/>
                  <a:pt x="85729" y="3050848"/>
                  <a:pt x="111814" y="3049004"/>
                </a:cubicBezTo>
                <a:close/>
                <a:moveTo>
                  <a:pt x="0" y="0"/>
                </a:moveTo>
                <a:lnTo>
                  <a:pt x="4695433" y="0"/>
                </a:lnTo>
                <a:lnTo>
                  <a:pt x="4663044" y="68762"/>
                </a:lnTo>
                <a:cubicBezTo>
                  <a:pt x="4636274" y="118744"/>
                  <a:pt x="4605467" y="163546"/>
                  <a:pt x="4571319" y="201411"/>
                </a:cubicBezTo>
                <a:cubicBezTo>
                  <a:pt x="4449886" y="335755"/>
                  <a:pt x="4268949" y="426743"/>
                  <a:pt x="4099777" y="504347"/>
                </a:cubicBezTo>
                <a:cubicBezTo>
                  <a:pt x="3604896" y="731933"/>
                  <a:pt x="3591784" y="1317548"/>
                  <a:pt x="3811860" y="1682068"/>
                </a:cubicBezTo>
                <a:cubicBezTo>
                  <a:pt x="4454413" y="2741008"/>
                  <a:pt x="4084752" y="3706193"/>
                  <a:pt x="3167043" y="4278500"/>
                </a:cubicBezTo>
                <a:cubicBezTo>
                  <a:pt x="3009772" y="4376529"/>
                  <a:pt x="2817700" y="4417630"/>
                  <a:pt x="2640955" y="4485587"/>
                </a:cubicBezTo>
                <a:cubicBezTo>
                  <a:pt x="2250950" y="4603206"/>
                  <a:pt x="1866703" y="4642930"/>
                  <a:pt x="1495663" y="4435228"/>
                </a:cubicBezTo>
                <a:cubicBezTo>
                  <a:pt x="1259049" y="4302759"/>
                  <a:pt x="1121911" y="4090107"/>
                  <a:pt x="1020813" y="3838149"/>
                </a:cubicBezTo>
                <a:cubicBezTo>
                  <a:pt x="910679" y="3564211"/>
                  <a:pt x="784571" y="3292847"/>
                  <a:pt x="626404" y="3045292"/>
                </a:cubicBezTo>
                <a:cubicBezTo>
                  <a:pt x="516355" y="2873268"/>
                  <a:pt x="336073" y="2807363"/>
                  <a:pt x="147061" y="2765401"/>
                </a:cubicBezTo>
                <a:lnTo>
                  <a:pt x="0" y="27366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7E3CB2-1946-3A1B-696C-AEE040915515}"/>
              </a:ext>
            </a:extLst>
          </p:cNvPr>
          <p:cNvSpPr>
            <a:spLocks noGrp="1"/>
          </p:cNvSpPr>
          <p:nvPr>
            <p:ph type="title"/>
          </p:nvPr>
        </p:nvSpPr>
        <p:spPr>
          <a:xfrm>
            <a:off x="609600" y="663960"/>
            <a:ext cx="5580993" cy="3679440"/>
          </a:xfrm>
        </p:spPr>
        <p:txBody>
          <a:bodyPr vert="horz" lIns="91440" tIns="45720" rIns="91440" bIns="45720" rtlCol="0" anchor="b">
            <a:normAutofit/>
          </a:bodyPr>
          <a:lstStyle/>
          <a:p>
            <a:pPr algn="just">
              <a:lnSpc>
                <a:spcPct val="150000"/>
              </a:lnSpc>
            </a:pPr>
            <a:r>
              <a:rPr lang="en-US" sz="2000" dirty="0">
                <a:latin typeface="+mn-lt"/>
                <a:cs typeface="Calibri" panose="020F0502020204030204" pitchFamily="34" charset="0"/>
              </a:rPr>
              <a:t>Increasing complexity in global supply chains is making them inefficient, vulnerable and unsustainable. At Lumière, our strategic vision is to become the efficient solution provider, offering truly integrated logistics solutions that connect, protect and simplify our customers’ supply chains.</a:t>
            </a:r>
          </a:p>
        </p:txBody>
      </p:sp>
      <p:pic>
        <p:nvPicPr>
          <p:cNvPr id="25" name="Graphic 6" descr="Lightbulb">
            <a:extLst>
              <a:ext uri="{FF2B5EF4-FFF2-40B4-BE49-F238E27FC236}">
                <a16:creationId xmlns:a16="http://schemas.microsoft.com/office/drawing/2014/main" id="{C1A3AE67-B6CB-521E-9EA1-5028B95F8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0082" y="865204"/>
            <a:ext cx="5022318" cy="5022318"/>
          </a:xfrm>
          <a:prstGeom prst="rect">
            <a:avLst/>
          </a:prstGeom>
        </p:spPr>
      </p:pic>
    </p:spTree>
    <p:extLst>
      <p:ext uri="{BB962C8B-B14F-4D97-AF65-F5344CB8AC3E}">
        <p14:creationId xmlns:p14="http://schemas.microsoft.com/office/powerpoint/2010/main" val="180390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6" name="Rectangle 25">
            <a:extLst>
              <a:ext uri="{FF2B5EF4-FFF2-40B4-BE49-F238E27FC236}">
                <a16:creationId xmlns:a16="http://schemas.microsoft.com/office/drawing/2014/main" id="{4A2DC5C2-CCA7-49E4-B67F-6F121D48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lose-up of hopscotch on a sidewalk">
            <a:extLst>
              <a:ext uri="{FF2B5EF4-FFF2-40B4-BE49-F238E27FC236}">
                <a16:creationId xmlns:a16="http://schemas.microsoft.com/office/drawing/2014/main" id="{2E51857B-9D0A-935D-A47F-7109C34DD886}"/>
              </a:ext>
            </a:extLst>
          </p:cNvPr>
          <p:cNvPicPr>
            <a:picLocks noChangeAspect="1"/>
          </p:cNvPicPr>
          <p:nvPr/>
        </p:nvPicPr>
        <p:blipFill rotWithShape="1">
          <a:blip r:embed="rId3"/>
          <a:srcRect t="7708" b="8022"/>
          <a:stretch/>
        </p:blipFill>
        <p:spPr>
          <a:xfrm>
            <a:off x="-1" y="10"/>
            <a:ext cx="12192001" cy="6857990"/>
          </a:xfrm>
          <a:prstGeom prst="rect">
            <a:avLst/>
          </a:prstGeom>
        </p:spPr>
      </p:pic>
      <p:sp useBgFill="1">
        <p:nvSpPr>
          <p:cNvPr id="28" name="Freeform: Shape 27">
            <a:extLst>
              <a:ext uri="{FF2B5EF4-FFF2-40B4-BE49-F238E27FC236}">
                <a16:creationId xmlns:a16="http://schemas.microsoft.com/office/drawing/2014/main" id="{27966D5E-7857-415C-B50C-0DD96BCB7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986" y="0"/>
            <a:ext cx="10615629" cy="6858000"/>
          </a:xfrm>
          <a:custGeom>
            <a:avLst/>
            <a:gdLst>
              <a:gd name="connsiteX0" fmla="*/ 7169276 w 10615629"/>
              <a:gd name="connsiteY0" fmla="*/ 5704266 h 6858000"/>
              <a:gd name="connsiteX1" fmla="*/ 7514897 w 10615629"/>
              <a:gd name="connsiteY1" fmla="*/ 6049887 h 6858000"/>
              <a:gd name="connsiteX2" fmla="*/ 7169276 w 10615629"/>
              <a:gd name="connsiteY2" fmla="*/ 6395508 h 6858000"/>
              <a:gd name="connsiteX3" fmla="*/ 6823655 w 10615629"/>
              <a:gd name="connsiteY3" fmla="*/ 6049887 h 6858000"/>
              <a:gd name="connsiteX4" fmla="*/ 7169276 w 10615629"/>
              <a:gd name="connsiteY4" fmla="*/ 5704266 h 6858000"/>
              <a:gd name="connsiteX5" fmla="*/ 10010446 w 10615629"/>
              <a:gd name="connsiteY5" fmla="*/ 2324705 h 6858000"/>
              <a:gd name="connsiteX6" fmla="*/ 10456760 w 10615629"/>
              <a:gd name="connsiteY6" fmla="*/ 2771019 h 6858000"/>
              <a:gd name="connsiteX7" fmla="*/ 10010446 w 10615629"/>
              <a:gd name="connsiteY7" fmla="*/ 3217333 h 6858000"/>
              <a:gd name="connsiteX8" fmla="*/ 9564132 w 10615629"/>
              <a:gd name="connsiteY8" fmla="*/ 2771019 h 6858000"/>
              <a:gd name="connsiteX9" fmla="*/ 10010446 w 10615629"/>
              <a:gd name="connsiteY9" fmla="*/ 2324705 h 6858000"/>
              <a:gd name="connsiteX10" fmla="*/ 10354145 w 10615629"/>
              <a:gd name="connsiteY10" fmla="*/ 1665213 h 6858000"/>
              <a:gd name="connsiteX11" fmla="*/ 10615629 w 10615629"/>
              <a:gd name="connsiteY11" fmla="*/ 1926697 h 6858000"/>
              <a:gd name="connsiteX12" fmla="*/ 10354145 w 10615629"/>
              <a:gd name="connsiteY12" fmla="*/ 2188181 h 6858000"/>
              <a:gd name="connsiteX13" fmla="*/ 10092661 w 10615629"/>
              <a:gd name="connsiteY13" fmla="*/ 1926697 h 6858000"/>
              <a:gd name="connsiteX14" fmla="*/ 10354145 w 10615629"/>
              <a:gd name="connsiteY14" fmla="*/ 1665213 h 6858000"/>
              <a:gd name="connsiteX15" fmla="*/ 1458901 w 10615629"/>
              <a:gd name="connsiteY15" fmla="*/ 659644 h 6858000"/>
              <a:gd name="connsiteX16" fmla="*/ 1905215 w 10615629"/>
              <a:gd name="connsiteY16" fmla="*/ 1105958 h 6858000"/>
              <a:gd name="connsiteX17" fmla="*/ 1458901 w 10615629"/>
              <a:gd name="connsiteY17" fmla="*/ 1552272 h 6858000"/>
              <a:gd name="connsiteX18" fmla="*/ 1012587 w 10615629"/>
              <a:gd name="connsiteY18" fmla="*/ 1105958 h 6858000"/>
              <a:gd name="connsiteX19" fmla="*/ 1458901 w 10615629"/>
              <a:gd name="connsiteY19" fmla="*/ 659644 h 6858000"/>
              <a:gd name="connsiteX20" fmla="*/ 6674038 w 10615629"/>
              <a:gd name="connsiteY20" fmla="*/ 0 h 6858000"/>
              <a:gd name="connsiteX21" fmla="*/ 10121228 w 10615629"/>
              <a:gd name="connsiteY21" fmla="*/ 0 h 6858000"/>
              <a:gd name="connsiteX22" fmla="*/ 10122250 w 10615629"/>
              <a:gd name="connsiteY22" fmla="*/ 1542 h 6858000"/>
              <a:gd name="connsiteX23" fmla="*/ 9914575 w 10615629"/>
              <a:gd name="connsiteY23" fmla="*/ 1714821 h 6858000"/>
              <a:gd name="connsiteX24" fmla="*/ 9361609 w 10615629"/>
              <a:gd name="connsiteY24" fmla="*/ 2396453 h 6858000"/>
              <a:gd name="connsiteX25" fmla="*/ 9334635 w 10615629"/>
              <a:gd name="connsiteY25" fmla="*/ 3107486 h 6858000"/>
              <a:gd name="connsiteX26" fmla="*/ 9815042 w 10615629"/>
              <a:gd name="connsiteY26" fmla="*/ 3891891 h 6858000"/>
              <a:gd name="connsiteX27" fmla="*/ 9376176 w 10615629"/>
              <a:gd name="connsiteY27" fmla="*/ 5202286 h 6858000"/>
              <a:gd name="connsiteX28" fmla="*/ 7869813 w 10615629"/>
              <a:gd name="connsiteY28" fmla="*/ 5436960 h 6858000"/>
              <a:gd name="connsiteX29" fmla="*/ 6545392 w 10615629"/>
              <a:gd name="connsiteY29" fmla="*/ 5630362 h 6858000"/>
              <a:gd name="connsiteX30" fmla="*/ 5772723 w 10615629"/>
              <a:gd name="connsiteY30" fmla="*/ 6502431 h 6858000"/>
              <a:gd name="connsiteX31" fmla="*/ 5542129 w 10615629"/>
              <a:gd name="connsiteY31" fmla="*/ 6791052 h 6858000"/>
              <a:gd name="connsiteX32" fmla="*/ 5487454 w 10615629"/>
              <a:gd name="connsiteY32" fmla="*/ 6858000 h 6858000"/>
              <a:gd name="connsiteX33" fmla="*/ 3860772 w 10615629"/>
              <a:gd name="connsiteY33" fmla="*/ 6858000 h 6858000"/>
              <a:gd name="connsiteX34" fmla="*/ 3806309 w 10615629"/>
              <a:gd name="connsiteY34" fmla="*/ 6753976 h 6858000"/>
              <a:gd name="connsiteX35" fmla="*/ 3692626 w 10615629"/>
              <a:gd name="connsiteY35" fmla="*/ 6315366 h 6858000"/>
              <a:gd name="connsiteX36" fmla="*/ 2561203 w 10615629"/>
              <a:gd name="connsiteY36" fmla="*/ 5694965 h 6858000"/>
              <a:gd name="connsiteX37" fmla="*/ 69617 w 10615629"/>
              <a:gd name="connsiteY37" fmla="*/ 4316865 h 6858000"/>
              <a:gd name="connsiteX38" fmla="*/ 1643 w 10615629"/>
              <a:gd name="connsiteY38" fmla="*/ 3718987 h 6858000"/>
              <a:gd name="connsiteX39" fmla="*/ 368893 w 10615629"/>
              <a:gd name="connsiteY39" fmla="*/ 2555465 h 6858000"/>
              <a:gd name="connsiteX40" fmla="*/ 1113509 w 10615629"/>
              <a:gd name="connsiteY40" fmla="*/ 2231777 h 6858000"/>
              <a:gd name="connsiteX41" fmla="*/ 2037233 w 10615629"/>
              <a:gd name="connsiteY41" fmla="*/ 2044714 h 6858000"/>
              <a:gd name="connsiteX42" fmla="*/ 2547311 w 10615629"/>
              <a:gd name="connsiteY42" fmla="*/ 1444273 h 6858000"/>
              <a:gd name="connsiteX43" fmla="*/ 3900864 w 10615629"/>
              <a:gd name="connsiteY43" fmla="*/ 617925 h 6858000"/>
              <a:gd name="connsiteX44" fmla="*/ 4571572 w 10615629"/>
              <a:gd name="connsiteY44" fmla="*/ 899937 h 6858000"/>
              <a:gd name="connsiteX45" fmla="*/ 6039226 w 10615629"/>
              <a:gd name="connsiteY45" fmla="*/ 670658 h 6858000"/>
              <a:gd name="connsiteX46" fmla="*/ 6656610 w 10615629"/>
              <a:gd name="connsiteY46" fmla="*/ 161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15629" h="6858000">
                <a:moveTo>
                  <a:pt x="7169276" y="5704266"/>
                </a:moveTo>
                <a:cubicBezTo>
                  <a:pt x="7360157" y="5704266"/>
                  <a:pt x="7514897" y="5859006"/>
                  <a:pt x="7514897" y="6049887"/>
                </a:cubicBezTo>
                <a:cubicBezTo>
                  <a:pt x="7514897" y="6240768"/>
                  <a:pt x="7360157" y="6395508"/>
                  <a:pt x="7169276" y="6395508"/>
                </a:cubicBezTo>
                <a:cubicBezTo>
                  <a:pt x="6978395" y="6395508"/>
                  <a:pt x="6823655" y="6240768"/>
                  <a:pt x="6823655" y="6049887"/>
                </a:cubicBezTo>
                <a:cubicBezTo>
                  <a:pt x="6823655" y="5859006"/>
                  <a:pt x="6978395" y="5704266"/>
                  <a:pt x="7169276" y="5704266"/>
                </a:cubicBezTo>
                <a:close/>
                <a:moveTo>
                  <a:pt x="10010446" y="2324705"/>
                </a:moveTo>
                <a:cubicBezTo>
                  <a:pt x="10256938" y="2324705"/>
                  <a:pt x="10456760" y="2524528"/>
                  <a:pt x="10456760" y="2771019"/>
                </a:cubicBezTo>
                <a:cubicBezTo>
                  <a:pt x="10456760" y="3017511"/>
                  <a:pt x="10256938" y="3217333"/>
                  <a:pt x="10010446" y="3217333"/>
                </a:cubicBezTo>
                <a:cubicBezTo>
                  <a:pt x="9763954" y="3217333"/>
                  <a:pt x="9564132" y="3017511"/>
                  <a:pt x="9564132" y="2771019"/>
                </a:cubicBezTo>
                <a:cubicBezTo>
                  <a:pt x="9564132" y="2524528"/>
                  <a:pt x="9763954" y="2324705"/>
                  <a:pt x="10010446" y="2324705"/>
                </a:cubicBezTo>
                <a:close/>
                <a:moveTo>
                  <a:pt x="10354145" y="1665213"/>
                </a:moveTo>
                <a:cubicBezTo>
                  <a:pt x="10498559" y="1665213"/>
                  <a:pt x="10615629" y="1782283"/>
                  <a:pt x="10615629" y="1926697"/>
                </a:cubicBezTo>
                <a:cubicBezTo>
                  <a:pt x="10615629" y="2071111"/>
                  <a:pt x="10498559" y="2188181"/>
                  <a:pt x="10354145" y="2188181"/>
                </a:cubicBezTo>
                <a:cubicBezTo>
                  <a:pt x="10209731" y="2188181"/>
                  <a:pt x="10092661" y="2071111"/>
                  <a:pt x="10092661" y="1926697"/>
                </a:cubicBezTo>
                <a:cubicBezTo>
                  <a:pt x="10092661" y="1782283"/>
                  <a:pt x="10209731" y="1665213"/>
                  <a:pt x="10354145" y="1665213"/>
                </a:cubicBezTo>
                <a:close/>
                <a:moveTo>
                  <a:pt x="1458901" y="659644"/>
                </a:moveTo>
                <a:cubicBezTo>
                  <a:pt x="1705393" y="659644"/>
                  <a:pt x="1905215" y="859466"/>
                  <a:pt x="1905215" y="1105958"/>
                </a:cubicBezTo>
                <a:cubicBezTo>
                  <a:pt x="1905215" y="1352450"/>
                  <a:pt x="1705393" y="1552272"/>
                  <a:pt x="1458901" y="1552272"/>
                </a:cubicBezTo>
                <a:cubicBezTo>
                  <a:pt x="1212409" y="1552272"/>
                  <a:pt x="1012587" y="1352450"/>
                  <a:pt x="1012587" y="1105958"/>
                </a:cubicBezTo>
                <a:cubicBezTo>
                  <a:pt x="1012587" y="859466"/>
                  <a:pt x="1212409" y="659644"/>
                  <a:pt x="1458901" y="659644"/>
                </a:cubicBezTo>
                <a:close/>
                <a:moveTo>
                  <a:pt x="6674038" y="0"/>
                </a:moveTo>
                <a:lnTo>
                  <a:pt x="10121228" y="0"/>
                </a:lnTo>
                <a:lnTo>
                  <a:pt x="10122250" y="1542"/>
                </a:lnTo>
                <a:cubicBezTo>
                  <a:pt x="10407914" y="485220"/>
                  <a:pt x="10448238" y="1134713"/>
                  <a:pt x="9914575" y="1714821"/>
                </a:cubicBezTo>
                <a:cubicBezTo>
                  <a:pt x="9716856" y="1929804"/>
                  <a:pt x="9539638" y="2164208"/>
                  <a:pt x="9361609" y="2396453"/>
                </a:cubicBezTo>
                <a:cubicBezTo>
                  <a:pt x="9193292" y="2616157"/>
                  <a:pt x="9188572" y="2869712"/>
                  <a:pt x="9334635" y="3107486"/>
                </a:cubicBezTo>
                <a:cubicBezTo>
                  <a:pt x="9495670" y="3368730"/>
                  <a:pt x="9683004" y="3617025"/>
                  <a:pt x="9815042" y="3891891"/>
                </a:cubicBezTo>
                <a:cubicBezTo>
                  <a:pt x="10050525" y="4382007"/>
                  <a:pt x="9955575" y="4864841"/>
                  <a:pt x="9376176" y="5202286"/>
                </a:cubicBezTo>
                <a:cubicBezTo>
                  <a:pt x="8901029" y="5479039"/>
                  <a:pt x="8396077" y="5489829"/>
                  <a:pt x="7869813" y="5436960"/>
                </a:cubicBezTo>
                <a:cubicBezTo>
                  <a:pt x="7414764" y="5391373"/>
                  <a:pt x="6924917" y="5356038"/>
                  <a:pt x="6545392" y="5630362"/>
                </a:cubicBezTo>
                <a:cubicBezTo>
                  <a:pt x="6238294" y="5852628"/>
                  <a:pt x="6024795" y="6205178"/>
                  <a:pt x="5772723" y="6502431"/>
                </a:cubicBezTo>
                <a:cubicBezTo>
                  <a:pt x="5693285" y="6596233"/>
                  <a:pt x="5618533" y="6694485"/>
                  <a:pt x="5542129" y="6791052"/>
                </a:cubicBezTo>
                <a:lnTo>
                  <a:pt x="5487454" y="6858000"/>
                </a:lnTo>
                <a:lnTo>
                  <a:pt x="3860772" y="6858000"/>
                </a:lnTo>
                <a:lnTo>
                  <a:pt x="3806309" y="6753976"/>
                </a:lnTo>
                <a:cubicBezTo>
                  <a:pt x="3748311" y="6617180"/>
                  <a:pt x="3717510" y="6461835"/>
                  <a:pt x="3692626" y="6315366"/>
                </a:cubicBezTo>
                <a:cubicBezTo>
                  <a:pt x="3594980" y="5743923"/>
                  <a:pt x="2996563" y="5569132"/>
                  <a:pt x="2561203" y="5694965"/>
                </a:cubicBezTo>
                <a:cubicBezTo>
                  <a:pt x="1295584" y="6063834"/>
                  <a:pt x="405173" y="5417942"/>
                  <a:pt x="69617" y="4316865"/>
                </a:cubicBezTo>
                <a:cubicBezTo>
                  <a:pt x="12163" y="4128181"/>
                  <a:pt x="22818" y="3919404"/>
                  <a:pt x="1643" y="3718987"/>
                </a:cubicBezTo>
                <a:cubicBezTo>
                  <a:pt x="-11845" y="3285650"/>
                  <a:pt x="53163" y="2879692"/>
                  <a:pt x="368893" y="2555465"/>
                </a:cubicBezTo>
                <a:cubicBezTo>
                  <a:pt x="570254" y="2348709"/>
                  <a:pt x="826642" y="2266304"/>
                  <a:pt x="1113509" y="2231777"/>
                </a:cubicBezTo>
                <a:cubicBezTo>
                  <a:pt x="1425464" y="2194013"/>
                  <a:pt x="1739171" y="2139122"/>
                  <a:pt x="2037233" y="2044714"/>
                </a:cubicBezTo>
                <a:cubicBezTo>
                  <a:pt x="2313448" y="1957047"/>
                  <a:pt x="2430109" y="1689061"/>
                  <a:pt x="2547311" y="1444273"/>
                </a:cubicBezTo>
                <a:cubicBezTo>
                  <a:pt x="2839304" y="834121"/>
                  <a:pt x="3300290" y="529585"/>
                  <a:pt x="3900864" y="617925"/>
                </a:cubicBezTo>
                <a:cubicBezTo>
                  <a:pt x="4133785" y="652182"/>
                  <a:pt x="4362119" y="778959"/>
                  <a:pt x="4571572" y="899937"/>
                </a:cubicBezTo>
                <a:cubicBezTo>
                  <a:pt x="5133170" y="1224435"/>
                  <a:pt x="5641899" y="1068660"/>
                  <a:pt x="6039226" y="670658"/>
                </a:cubicBezTo>
                <a:cubicBezTo>
                  <a:pt x="6250634" y="458239"/>
                  <a:pt x="6444898" y="227157"/>
                  <a:pt x="6656610" y="161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58B93D98-D722-0C17-A61F-8EC9CBCC39A4}"/>
              </a:ext>
            </a:extLst>
          </p:cNvPr>
          <p:cNvSpPr>
            <a:spLocks noGrp="1"/>
          </p:cNvSpPr>
          <p:nvPr>
            <p:ph type="title"/>
          </p:nvPr>
        </p:nvSpPr>
        <p:spPr>
          <a:xfrm>
            <a:off x="2891743" y="1122363"/>
            <a:ext cx="6458556" cy="2387600"/>
          </a:xfrm>
        </p:spPr>
        <p:txBody>
          <a:bodyPr vert="horz" lIns="91440" tIns="45720" rIns="91440" bIns="45720" rtlCol="0" anchor="b">
            <a:normAutofit/>
          </a:bodyPr>
          <a:lstStyle/>
          <a:p>
            <a:pPr algn="ctr"/>
            <a:r>
              <a:rPr lang="en-US" sz="5400"/>
              <a:t>What do we do</a:t>
            </a:r>
          </a:p>
        </p:txBody>
      </p:sp>
    </p:spTree>
    <p:extLst>
      <p:ext uri="{BB962C8B-B14F-4D97-AF65-F5344CB8AC3E}">
        <p14:creationId xmlns:p14="http://schemas.microsoft.com/office/powerpoint/2010/main" val="134650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Rectangle 14">
            <a:extLst>
              <a:ext uri="{FF2B5EF4-FFF2-40B4-BE49-F238E27FC236}">
                <a16:creationId xmlns:a16="http://schemas.microsoft.com/office/drawing/2014/main" id="{C49B6340-9D54-4548-B87C-24BA7EA53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erial view of container ship">
            <a:extLst>
              <a:ext uri="{FF2B5EF4-FFF2-40B4-BE49-F238E27FC236}">
                <a16:creationId xmlns:a16="http://schemas.microsoft.com/office/drawing/2014/main" id="{09004E45-5F4B-23D7-6F1B-989FC4F209F1}"/>
              </a:ext>
            </a:extLst>
          </p:cNvPr>
          <p:cNvPicPr>
            <a:picLocks noChangeAspect="1"/>
          </p:cNvPicPr>
          <p:nvPr/>
        </p:nvPicPr>
        <p:blipFill rotWithShape="1">
          <a:blip r:embed="rId2"/>
          <a:srcRect r="35417"/>
          <a:stretch/>
        </p:blipFill>
        <p:spPr>
          <a:xfrm>
            <a:off x="-50042" y="-39158"/>
            <a:ext cx="7918858" cy="6897158"/>
          </a:xfrm>
          <a:prstGeom prst="rect">
            <a:avLst/>
          </a:prstGeom>
        </p:spPr>
      </p:pic>
      <p:sp useBgFill="1">
        <p:nvSpPr>
          <p:cNvPr id="17" name="Freeform: Shape 16">
            <a:extLst>
              <a:ext uri="{FF2B5EF4-FFF2-40B4-BE49-F238E27FC236}">
                <a16:creationId xmlns:a16="http://schemas.microsoft.com/office/drawing/2014/main" id="{F1D5403D-09EC-41DB-B916-A09C0E5A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9031" y="-39157"/>
            <a:ext cx="5592970" cy="6897158"/>
          </a:xfrm>
          <a:custGeom>
            <a:avLst/>
            <a:gdLst>
              <a:gd name="connsiteX0" fmla="*/ 4912746 w 5592970"/>
              <a:gd name="connsiteY0" fmla="*/ 2355321 h 6897159"/>
              <a:gd name="connsiteX1" fmla="*/ 4714738 w 5592970"/>
              <a:gd name="connsiteY1" fmla="*/ 2553329 h 6897159"/>
              <a:gd name="connsiteX2" fmla="*/ 4912746 w 5592970"/>
              <a:gd name="connsiteY2" fmla="*/ 2751337 h 6897159"/>
              <a:gd name="connsiteX3" fmla="*/ 5110754 w 5592970"/>
              <a:gd name="connsiteY3" fmla="*/ 2553329 h 6897159"/>
              <a:gd name="connsiteX4" fmla="*/ 4912746 w 5592970"/>
              <a:gd name="connsiteY4" fmla="*/ 2355321 h 6897159"/>
              <a:gd name="connsiteX5" fmla="*/ 4769785 w 5592970"/>
              <a:gd name="connsiteY5" fmla="*/ 1301525 h 6897159"/>
              <a:gd name="connsiteX6" fmla="*/ 4358192 w 5592970"/>
              <a:gd name="connsiteY6" fmla="*/ 1713118 h 6897159"/>
              <a:gd name="connsiteX7" fmla="*/ 4769785 w 5592970"/>
              <a:gd name="connsiteY7" fmla="*/ 2124711 h 6897159"/>
              <a:gd name="connsiteX8" fmla="*/ 5181378 w 5592970"/>
              <a:gd name="connsiteY8" fmla="*/ 1713118 h 6897159"/>
              <a:gd name="connsiteX9" fmla="*/ 4769785 w 5592970"/>
              <a:gd name="connsiteY9" fmla="*/ 1301525 h 6897159"/>
              <a:gd name="connsiteX10" fmla="*/ 1485712 w 5592970"/>
              <a:gd name="connsiteY10" fmla="*/ 0 h 6897159"/>
              <a:gd name="connsiteX11" fmla="*/ 1911850 w 5592970"/>
              <a:gd name="connsiteY11" fmla="*/ 0 h 6897159"/>
              <a:gd name="connsiteX12" fmla="*/ 4693359 w 5592970"/>
              <a:gd name="connsiteY12" fmla="*/ 0 h 6897159"/>
              <a:gd name="connsiteX13" fmla="*/ 4687196 w 5592970"/>
              <a:gd name="connsiteY13" fmla="*/ 186052 h 6897159"/>
              <a:gd name="connsiteX14" fmla="*/ 4689492 w 5592970"/>
              <a:gd name="connsiteY14" fmla="*/ 422393 h 6897159"/>
              <a:gd name="connsiteX15" fmla="*/ 5029277 w 5592970"/>
              <a:gd name="connsiteY15" fmla="*/ 1074198 h 6897159"/>
              <a:gd name="connsiteX16" fmla="*/ 5368989 w 5592970"/>
              <a:gd name="connsiteY16" fmla="*/ 2604190 h 6897159"/>
              <a:gd name="connsiteX17" fmla="*/ 5030698 w 5592970"/>
              <a:gd name="connsiteY17" fmla="*/ 3182337 h 6897159"/>
              <a:gd name="connsiteX18" fmla="*/ 4910556 w 5592970"/>
              <a:gd name="connsiteY18" fmla="*/ 4667756 h 6897159"/>
              <a:gd name="connsiteX19" fmla="*/ 5374561 w 5592970"/>
              <a:gd name="connsiteY19" fmla="*/ 5703238 h 6897159"/>
              <a:gd name="connsiteX20" fmla="*/ 5591170 w 5592970"/>
              <a:gd name="connsiteY20" fmla="*/ 6745970 h 6897159"/>
              <a:gd name="connsiteX21" fmla="*/ 5592970 w 5592970"/>
              <a:gd name="connsiteY21" fmla="*/ 6897158 h 6897159"/>
              <a:gd name="connsiteX22" fmla="*/ 2734191 w 5592970"/>
              <a:gd name="connsiteY22" fmla="*/ 6897158 h 6897159"/>
              <a:gd name="connsiteX23" fmla="*/ 2734191 w 5592970"/>
              <a:gd name="connsiteY23" fmla="*/ 6897159 h 6897159"/>
              <a:gd name="connsiteX24" fmla="*/ 0 w 5592970"/>
              <a:gd name="connsiteY24" fmla="*/ 6897159 h 6897159"/>
              <a:gd name="connsiteX25" fmla="*/ 0 w 5592970"/>
              <a:gd name="connsiteY25" fmla="*/ 1 h 6897159"/>
              <a:gd name="connsiteX26" fmla="*/ 1485712 w 5592970"/>
              <a:gd name="connsiteY26" fmla="*/ 1 h 68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2970" h="6897159">
                <a:moveTo>
                  <a:pt x="4912746" y="2355321"/>
                </a:moveTo>
                <a:cubicBezTo>
                  <a:pt x="4803389" y="2355321"/>
                  <a:pt x="4714738" y="2443972"/>
                  <a:pt x="4714738" y="2553329"/>
                </a:cubicBezTo>
                <a:cubicBezTo>
                  <a:pt x="4714738" y="2662686"/>
                  <a:pt x="4803389" y="2751337"/>
                  <a:pt x="4912746" y="2751337"/>
                </a:cubicBezTo>
                <a:cubicBezTo>
                  <a:pt x="5022103" y="2751337"/>
                  <a:pt x="5110754" y="2662686"/>
                  <a:pt x="5110754" y="2553329"/>
                </a:cubicBezTo>
                <a:cubicBezTo>
                  <a:pt x="5110754" y="2443972"/>
                  <a:pt x="5022103" y="2355321"/>
                  <a:pt x="4912746" y="2355321"/>
                </a:cubicBezTo>
                <a:close/>
                <a:moveTo>
                  <a:pt x="4769785" y="1301525"/>
                </a:moveTo>
                <a:cubicBezTo>
                  <a:pt x="4542468" y="1301525"/>
                  <a:pt x="4358192" y="1485801"/>
                  <a:pt x="4358192" y="1713118"/>
                </a:cubicBezTo>
                <a:cubicBezTo>
                  <a:pt x="4358192" y="1940435"/>
                  <a:pt x="4542468" y="2124711"/>
                  <a:pt x="4769785" y="2124711"/>
                </a:cubicBezTo>
                <a:cubicBezTo>
                  <a:pt x="4997102" y="2124711"/>
                  <a:pt x="5181378" y="1940435"/>
                  <a:pt x="5181378" y="1713118"/>
                </a:cubicBezTo>
                <a:cubicBezTo>
                  <a:pt x="5181378" y="1485801"/>
                  <a:pt x="4997102" y="1301525"/>
                  <a:pt x="4769785" y="1301525"/>
                </a:cubicBezTo>
                <a:close/>
                <a:moveTo>
                  <a:pt x="1485712" y="0"/>
                </a:moveTo>
                <a:lnTo>
                  <a:pt x="1911850" y="0"/>
                </a:lnTo>
                <a:lnTo>
                  <a:pt x="4693359" y="0"/>
                </a:lnTo>
                <a:lnTo>
                  <a:pt x="4687196" y="186052"/>
                </a:lnTo>
                <a:cubicBezTo>
                  <a:pt x="4686166" y="265025"/>
                  <a:pt x="4686829" y="343862"/>
                  <a:pt x="4689492" y="422393"/>
                </a:cubicBezTo>
                <a:cubicBezTo>
                  <a:pt x="4699496" y="713539"/>
                  <a:pt x="4872938" y="896626"/>
                  <a:pt x="5029277" y="1074198"/>
                </a:cubicBezTo>
                <a:cubicBezTo>
                  <a:pt x="5418992" y="1516672"/>
                  <a:pt x="5551614" y="2043761"/>
                  <a:pt x="5368989" y="2604190"/>
                </a:cubicBezTo>
                <a:cubicBezTo>
                  <a:pt x="5298163" y="2821542"/>
                  <a:pt x="5160452" y="3010355"/>
                  <a:pt x="5030698" y="3182337"/>
                </a:cubicBezTo>
                <a:cubicBezTo>
                  <a:pt x="4682698" y="3643429"/>
                  <a:pt x="4696957" y="4178177"/>
                  <a:pt x="4910556" y="4667756"/>
                </a:cubicBezTo>
                <a:cubicBezTo>
                  <a:pt x="5062728" y="5015306"/>
                  <a:pt x="5245193" y="5341884"/>
                  <a:pt x="5374561" y="5703238"/>
                </a:cubicBezTo>
                <a:cubicBezTo>
                  <a:pt x="5500512" y="6053410"/>
                  <a:pt x="5575240" y="6402760"/>
                  <a:pt x="5591170" y="6745970"/>
                </a:cubicBezTo>
                <a:lnTo>
                  <a:pt x="5592970" y="6897158"/>
                </a:lnTo>
                <a:lnTo>
                  <a:pt x="2734191" y="6897158"/>
                </a:lnTo>
                <a:lnTo>
                  <a:pt x="2734191" y="6897159"/>
                </a:lnTo>
                <a:lnTo>
                  <a:pt x="0" y="6897159"/>
                </a:lnTo>
                <a:lnTo>
                  <a:pt x="0" y="1"/>
                </a:lnTo>
                <a:lnTo>
                  <a:pt x="1485712"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B2B658-E112-9848-C30B-0315F5C00284}"/>
              </a:ext>
            </a:extLst>
          </p:cNvPr>
          <p:cNvSpPr>
            <a:spLocks noGrp="1"/>
          </p:cNvSpPr>
          <p:nvPr>
            <p:ph type="title"/>
          </p:nvPr>
        </p:nvSpPr>
        <p:spPr>
          <a:xfrm>
            <a:off x="7959478" y="1122363"/>
            <a:ext cx="3622922" cy="2387600"/>
          </a:xfrm>
        </p:spPr>
        <p:txBody>
          <a:bodyPr vert="horz" lIns="91440" tIns="45720" rIns="91440" bIns="45720" rtlCol="0" anchor="b">
            <a:normAutofit/>
          </a:bodyPr>
          <a:lstStyle/>
          <a:p>
            <a:pPr algn="ctr"/>
            <a:r>
              <a:rPr lang="en-US" sz="4000" dirty="0"/>
              <a:t>Sea Freight</a:t>
            </a:r>
          </a:p>
        </p:txBody>
      </p:sp>
      <p:sp>
        <p:nvSpPr>
          <p:cNvPr id="3" name="Content Placeholder 2">
            <a:extLst>
              <a:ext uri="{FF2B5EF4-FFF2-40B4-BE49-F238E27FC236}">
                <a16:creationId xmlns:a16="http://schemas.microsoft.com/office/drawing/2014/main" id="{64052ED6-B2F8-906A-0955-D726C140D142}"/>
              </a:ext>
            </a:extLst>
          </p:cNvPr>
          <p:cNvSpPr>
            <a:spLocks noGrp="1"/>
          </p:cNvSpPr>
          <p:nvPr>
            <p:ph idx="1"/>
          </p:nvPr>
        </p:nvSpPr>
        <p:spPr>
          <a:xfrm>
            <a:off x="7959478" y="3602038"/>
            <a:ext cx="3622922" cy="1655762"/>
          </a:xfrm>
        </p:spPr>
        <p:txBody>
          <a:bodyPr vert="horz" lIns="91440" tIns="45720" rIns="91440" bIns="45720" rtlCol="0">
            <a:normAutofit fontScale="77500" lnSpcReduction="20000"/>
          </a:bodyPr>
          <a:lstStyle/>
          <a:p>
            <a:pPr algn="just"/>
            <a:r>
              <a:rPr lang="en-US" dirty="0"/>
              <a:t>Lumière has an extensive global network of freight forwarders; we have a professional expertise in handling all kinds of special and emergency situations whilst providing safe and convenient logistics solutions for customers  </a:t>
            </a:r>
          </a:p>
        </p:txBody>
      </p:sp>
    </p:spTree>
    <p:extLst>
      <p:ext uri="{BB962C8B-B14F-4D97-AF65-F5344CB8AC3E}">
        <p14:creationId xmlns:p14="http://schemas.microsoft.com/office/powerpoint/2010/main" val="54577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oplane taking off against dramatic sky">
            <a:extLst>
              <a:ext uri="{FF2B5EF4-FFF2-40B4-BE49-F238E27FC236}">
                <a16:creationId xmlns:a16="http://schemas.microsoft.com/office/drawing/2014/main" id="{73BEAF4D-890A-48AE-89BF-AE2863BC2833}"/>
              </a:ext>
            </a:extLst>
          </p:cNvPr>
          <p:cNvPicPr>
            <a:picLocks noChangeAspect="1"/>
          </p:cNvPicPr>
          <p:nvPr/>
        </p:nvPicPr>
        <p:blipFill rotWithShape="1">
          <a:blip r:embed="rId2">
            <a:alphaModFix/>
          </a:blip>
          <a:srcRect t="15393" r="-1" b="-1"/>
          <a:stretch/>
        </p:blipFill>
        <p:spPr>
          <a:xfrm>
            <a:off x="3048" y="10"/>
            <a:ext cx="12188952" cy="6857990"/>
          </a:xfrm>
          <a:prstGeom prst="rect">
            <a:avLst/>
          </a:prstGeom>
        </p:spPr>
      </p:pic>
      <p:sp useBgFill="1">
        <p:nvSpPr>
          <p:cNvPr id="15" name="Freeform: Shape 14">
            <a:extLst>
              <a:ext uri="{FF2B5EF4-FFF2-40B4-BE49-F238E27FC236}">
                <a16:creationId xmlns:a16="http://schemas.microsoft.com/office/drawing/2014/main" id="{389C36E1-2D95-402F-A472-3E6699BE2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35775" cy="6730860"/>
          </a:xfrm>
          <a:custGeom>
            <a:avLst/>
            <a:gdLst>
              <a:gd name="connsiteX0" fmla="*/ 1016151 w 5835775"/>
              <a:gd name="connsiteY0" fmla="*/ 6072484 h 6730860"/>
              <a:gd name="connsiteX1" fmla="*/ 1082018 w 5835775"/>
              <a:gd name="connsiteY1" fmla="*/ 6083111 h 6730860"/>
              <a:gd name="connsiteX2" fmla="*/ 1315484 w 5835775"/>
              <a:gd name="connsiteY2" fmla="*/ 6486206 h 6730860"/>
              <a:gd name="connsiteX3" fmla="*/ 912386 w 5835775"/>
              <a:gd name="connsiteY3" fmla="*/ 6719672 h 6730860"/>
              <a:gd name="connsiteX4" fmla="*/ 678923 w 5835775"/>
              <a:gd name="connsiteY4" fmla="*/ 6316576 h 6730860"/>
              <a:gd name="connsiteX5" fmla="*/ 1016151 w 5835775"/>
              <a:gd name="connsiteY5" fmla="*/ 6072484 h 6730860"/>
              <a:gd name="connsiteX6" fmla="*/ 4968517 w 5835775"/>
              <a:gd name="connsiteY6" fmla="*/ 3411427 h 6730860"/>
              <a:gd name="connsiteX7" fmla="*/ 5079176 w 5835775"/>
              <a:gd name="connsiteY7" fmla="*/ 3429280 h 6730860"/>
              <a:gd name="connsiteX8" fmla="*/ 5471396 w 5835775"/>
              <a:gd name="connsiteY8" fmla="*/ 4106482 h 6730860"/>
              <a:gd name="connsiteX9" fmla="*/ 4794194 w 5835775"/>
              <a:gd name="connsiteY9" fmla="*/ 4498704 h 6730860"/>
              <a:gd name="connsiteX10" fmla="*/ 4401974 w 5835775"/>
              <a:gd name="connsiteY10" fmla="*/ 3821503 h 6730860"/>
              <a:gd name="connsiteX11" fmla="*/ 4968517 w 5835775"/>
              <a:gd name="connsiteY11" fmla="*/ 3411427 h 6730860"/>
              <a:gd name="connsiteX12" fmla="*/ 4362805 w 5835775"/>
              <a:gd name="connsiteY12" fmla="*/ 855055 h 6730860"/>
              <a:gd name="connsiteX13" fmla="*/ 4428674 w 5835775"/>
              <a:gd name="connsiteY13" fmla="*/ 865682 h 6730860"/>
              <a:gd name="connsiteX14" fmla="*/ 4662139 w 5835775"/>
              <a:gd name="connsiteY14" fmla="*/ 1268778 h 6730860"/>
              <a:gd name="connsiteX15" fmla="*/ 4259044 w 5835775"/>
              <a:gd name="connsiteY15" fmla="*/ 1502244 h 6730860"/>
              <a:gd name="connsiteX16" fmla="*/ 4025578 w 5835775"/>
              <a:gd name="connsiteY16" fmla="*/ 1099146 h 6730860"/>
              <a:gd name="connsiteX17" fmla="*/ 4362805 w 5835775"/>
              <a:gd name="connsiteY17" fmla="*/ 855055 h 6730860"/>
              <a:gd name="connsiteX18" fmla="*/ 0 w 5835775"/>
              <a:gd name="connsiteY18" fmla="*/ 0 h 6730860"/>
              <a:gd name="connsiteX19" fmla="*/ 3267758 w 5835775"/>
              <a:gd name="connsiteY19" fmla="*/ 0 h 6730860"/>
              <a:gd name="connsiteX20" fmla="*/ 3305063 w 5835775"/>
              <a:gd name="connsiteY20" fmla="*/ 63726 h 6730860"/>
              <a:gd name="connsiteX21" fmla="*/ 3406985 w 5835775"/>
              <a:gd name="connsiteY21" fmla="*/ 462295 h 6730860"/>
              <a:gd name="connsiteX22" fmla="*/ 2970594 w 5835775"/>
              <a:gd name="connsiteY22" fmla="*/ 1557974 h 6730860"/>
              <a:gd name="connsiteX23" fmla="*/ 3515337 w 5835775"/>
              <a:gd name="connsiteY23" fmla="*/ 2066142 h 6730860"/>
              <a:gd name="connsiteX24" fmla="*/ 4650938 w 5835775"/>
              <a:gd name="connsiteY24" fmla="*/ 2132151 h 6730860"/>
              <a:gd name="connsiteX25" fmla="*/ 4897972 w 5835775"/>
              <a:gd name="connsiteY25" fmla="*/ 2795603 h 6730860"/>
              <a:gd name="connsiteX26" fmla="*/ 4062979 w 5835775"/>
              <a:gd name="connsiteY26" fmla="*/ 3417553 h 6730860"/>
              <a:gd name="connsiteX27" fmla="*/ 3501188 w 5835775"/>
              <a:gd name="connsiteY27" fmla="*/ 3937791 h 6730860"/>
              <a:gd name="connsiteX28" fmla="*/ 4449937 w 5835775"/>
              <a:gd name="connsiteY28" fmla="*/ 4695499 h 6730860"/>
              <a:gd name="connsiteX29" fmla="*/ 5440291 w 5835775"/>
              <a:gd name="connsiteY29" fmla="*/ 4956658 h 6730860"/>
              <a:gd name="connsiteX30" fmla="*/ 5762821 w 5835775"/>
              <a:gd name="connsiteY30" fmla="*/ 6073049 h 6730860"/>
              <a:gd name="connsiteX31" fmla="*/ 4438972 w 5835775"/>
              <a:gd name="connsiteY31" fmla="*/ 6432286 h 6730860"/>
              <a:gd name="connsiteX32" fmla="*/ 3687617 w 5835775"/>
              <a:gd name="connsiteY32" fmla="*/ 5512601 h 6730860"/>
              <a:gd name="connsiteX33" fmla="*/ 3137471 w 5835775"/>
              <a:gd name="connsiteY33" fmla="*/ 5228621 h 6730860"/>
              <a:gd name="connsiteX34" fmla="*/ 2219026 w 5835775"/>
              <a:gd name="connsiteY34" fmla="*/ 6103852 h 6730860"/>
              <a:gd name="connsiteX35" fmla="*/ 962609 w 5835775"/>
              <a:gd name="connsiteY35" fmla="*/ 5594024 h 6730860"/>
              <a:gd name="connsiteX36" fmla="*/ 9468 w 5835775"/>
              <a:gd name="connsiteY36" fmla="*/ 6709780 h 6730860"/>
              <a:gd name="connsiteX37" fmla="*/ 0 w 5835775"/>
              <a:gd name="connsiteY37" fmla="*/ 6715849 h 67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35775" h="6730860">
                <a:moveTo>
                  <a:pt x="1016151" y="6072484"/>
                </a:moveTo>
                <a:cubicBezTo>
                  <a:pt x="1037999" y="6073765"/>
                  <a:pt x="1060047" y="6077256"/>
                  <a:pt x="1082018" y="6083111"/>
                </a:cubicBezTo>
                <a:cubicBezTo>
                  <a:pt x="1257801" y="6129954"/>
                  <a:pt x="1362328" y="6310424"/>
                  <a:pt x="1315484" y="6486206"/>
                </a:cubicBezTo>
                <a:cubicBezTo>
                  <a:pt x="1268642" y="6661989"/>
                  <a:pt x="1088168" y="6766515"/>
                  <a:pt x="912386" y="6719672"/>
                </a:cubicBezTo>
                <a:cubicBezTo>
                  <a:pt x="736607" y="6672830"/>
                  <a:pt x="632080" y="6492357"/>
                  <a:pt x="678923" y="6316576"/>
                </a:cubicBezTo>
                <a:cubicBezTo>
                  <a:pt x="719910" y="6162766"/>
                  <a:pt x="863206" y="6063513"/>
                  <a:pt x="1016151" y="6072484"/>
                </a:cubicBezTo>
                <a:close/>
                <a:moveTo>
                  <a:pt x="4968517" y="3411427"/>
                </a:moveTo>
                <a:cubicBezTo>
                  <a:pt x="5005224" y="3413581"/>
                  <a:pt x="5042261" y="3419444"/>
                  <a:pt x="5079176" y="3429280"/>
                </a:cubicBezTo>
                <a:cubicBezTo>
                  <a:pt x="5374488" y="3507975"/>
                  <a:pt x="5550091" y="3811170"/>
                  <a:pt x="5471396" y="4106482"/>
                </a:cubicBezTo>
                <a:cubicBezTo>
                  <a:pt x="5392701" y="4401796"/>
                  <a:pt x="5089508" y="4577399"/>
                  <a:pt x="4794194" y="4498704"/>
                </a:cubicBezTo>
                <a:cubicBezTo>
                  <a:pt x="4498880" y="4420008"/>
                  <a:pt x="4323277" y="4116815"/>
                  <a:pt x="4401974" y="3821503"/>
                </a:cubicBezTo>
                <a:cubicBezTo>
                  <a:pt x="4470833" y="3563104"/>
                  <a:pt x="4711571" y="3396357"/>
                  <a:pt x="4968517" y="3411427"/>
                </a:cubicBezTo>
                <a:close/>
                <a:moveTo>
                  <a:pt x="4362805" y="855055"/>
                </a:moveTo>
                <a:cubicBezTo>
                  <a:pt x="4384656" y="856336"/>
                  <a:pt x="4406701" y="859827"/>
                  <a:pt x="4428674" y="865682"/>
                </a:cubicBezTo>
                <a:cubicBezTo>
                  <a:pt x="4604455" y="912524"/>
                  <a:pt x="4708982" y="1092997"/>
                  <a:pt x="4662139" y="1268778"/>
                </a:cubicBezTo>
                <a:cubicBezTo>
                  <a:pt x="4615296" y="1444559"/>
                  <a:pt x="4434824" y="1549086"/>
                  <a:pt x="4259044" y="1502244"/>
                </a:cubicBezTo>
                <a:cubicBezTo>
                  <a:pt x="4083261" y="1455402"/>
                  <a:pt x="3978736" y="1274928"/>
                  <a:pt x="4025578" y="1099146"/>
                </a:cubicBezTo>
                <a:cubicBezTo>
                  <a:pt x="4066564" y="945337"/>
                  <a:pt x="4209864" y="846084"/>
                  <a:pt x="4362805" y="855055"/>
                </a:cubicBezTo>
                <a:close/>
                <a:moveTo>
                  <a:pt x="0" y="0"/>
                </a:moveTo>
                <a:lnTo>
                  <a:pt x="3267758" y="0"/>
                </a:lnTo>
                <a:lnTo>
                  <a:pt x="3305063" y="63726"/>
                </a:lnTo>
                <a:cubicBezTo>
                  <a:pt x="3369183" y="191635"/>
                  <a:pt x="3406589" y="329370"/>
                  <a:pt x="3406985" y="462295"/>
                </a:cubicBezTo>
                <a:cubicBezTo>
                  <a:pt x="3408485" y="962453"/>
                  <a:pt x="2891543" y="1144904"/>
                  <a:pt x="2970594" y="1557974"/>
                </a:cubicBezTo>
                <a:cubicBezTo>
                  <a:pt x="3032280" y="1880398"/>
                  <a:pt x="3449119" y="2040925"/>
                  <a:pt x="3515337" y="2066142"/>
                </a:cubicBezTo>
                <a:cubicBezTo>
                  <a:pt x="4015284" y="2256630"/>
                  <a:pt x="4332227" y="1913363"/>
                  <a:pt x="4650938" y="2132151"/>
                </a:cubicBezTo>
                <a:cubicBezTo>
                  <a:pt x="4853731" y="2271360"/>
                  <a:pt x="4965324" y="2574996"/>
                  <a:pt x="4897972" y="2795603"/>
                </a:cubicBezTo>
                <a:cubicBezTo>
                  <a:pt x="4830989" y="3014971"/>
                  <a:pt x="4662056" y="3104561"/>
                  <a:pt x="4062979" y="3417553"/>
                </a:cubicBezTo>
                <a:cubicBezTo>
                  <a:pt x="3838920" y="3534602"/>
                  <a:pt x="3512702" y="3705038"/>
                  <a:pt x="3501188" y="3937791"/>
                </a:cubicBezTo>
                <a:cubicBezTo>
                  <a:pt x="3482029" y="4324932"/>
                  <a:pt x="4394257" y="4674655"/>
                  <a:pt x="4449937" y="4695499"/>
                </a:cubicBezTo>
                <a:cubicBezTo>
                  <a:pt x="4884270" y="4858160"/>
                  <a:pt x="5186431" y="4793445"/>
                  <a:pt x="5440291" y="4956658"/>
                </a:cubicBezTo>
                <a:cubicBezTo>
                  <a:pt x="5797237" y="5186171"/>
                  <a:pt x="5933047" y="5687465"/>
                  <a:pt x="5762821" y="6073049"/>
                </a:cubicBezTo>
                <a:cubicBezTo>
                  <a:pt x="5566196" y="6518425"/>
                  <a:pt x="4842241" y="6698608"/>
                  <a:pt x="4438972" y="6432286"/>
                </a:cubicBezTo>
                <a:cubicBezTo>
                  <a:pt x="4148514" y="6240453"/>
                  <a:pt x="4125510" y="5878795"/>
                  <a:pt x="3687617" y="5512601"/>
                </a:cubicBezTo>
                <a:cubicBezTo>
                  <a:pt x="3487248" y="5345038"/>
                  <a:pt x="3330804" y="5214736"/>
                  <a:pt x="3137471" y="5228621"/>
                </a:cubicBezTo>
                <a:cubicBezTo>
                  <a:pt x="2702082" y="5259873"/>
                  <a:pt x="2676865" y="5988253"/>
                  <a:pt x="2219026" y="6103852"/>
                </a:cubicBezTo>
                <a:cubicBezTo>
                  <a:pt x="1741606" y="6224379"/>
                  <a:pt x="1457366" y="5508411"/>
                  <a:pt x="962609" y="5594024"/>
                </a:cubicBezTo>
                <a:cubicBezTo>
                  <a:pt x="494464" y="5675021"/>
                  <a:pt x="474925" y="6363960"/>
                  <a:pt x="9468" y="6709780"/>
                </a:cubicBezTo>
                <a:lnTo>
                  <a:pt x="0" y="67158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94B2F5-3B54-684E-745B-3338EA2150C1}"/>
              </a:ext>
            </a:extLst>
          </p:cNvPr>
          <p:cNvSpPr>
            <a:spLocks noGrp="1"/>
          </p:cNvSpPr>
          <p:nvPr>
            <p:ph type="title"/>
          </p:nvPr>
        </p:nvSpPr>
        <p:spPr>
          <a:xfrm>
            <a:off x="244221" y="663960"/>
            <a:ext cx="2681860" cy="1103880"/>
          </a:xfrm>
        </p:spPr>
        <p:txBody>
          <a:bodyPr vert="horz" lIns="91440" tIns="45720" rIns="91440" bIns="45720" rtlCol="0" anchor="b">
            <a:normAutofit/>
          </a:bodyPr>
          <a:lstStyle/>
          <a:p>
            <a:r>
              <a:rPr lang="en-US" sz="4000" dirty="0"/>
              <a:t>Air Freight</a:t>
            </a:r>
          </a:p>
        </p:txBody>
      </p:sp>
      <p:sp>
        <p:nvSpPr>
          <p:cNvPr id="3" name="Content Placeholder 2">
            <a:extLst>
              <a:ext uri="{FF2B5EF4-FFF2-40B4-BE49-F238E27FC236}">
                <a16:creationId xmlns:a16="http://schemas.microsoft.com/office/drawing/2014/main" id="{76591677-D7B9-C98C-0A1F-A634CFA0D24D}"/>
              </a:ext>
            </a:extLst>
          </p:cNvPr>
          <p:cNvSpPr>
            <a:spLocks noGrp="1"/>
          </p:cNvSpPr>
          <p:nvPr>
            <p:ph idx="1"/>
          </p:nvPr>
        </p:nvSpPr>
        <p:spPr>
          <a:xfrm>
            <a:off x="244220" y="2514600"/>
            <a:ext cx="2987417" cy="2529839"/>
          </a:xfrm>
        </p:spPr>
        <p:txBody>
          <a:bodyPr vert="horz" lIns="91440" tIns="45720" rIns="91440" bIns="45720" rtlCol="0" anchor="t">
            <a:normAutofit lnSpcReduction="10000"/>
          </a:bodyPr>
          <a:lstStyle/>
          <a:p>
            <a:pPr lvl="0" algn="just"/>
            <a:r>
              <a:rPr lang="en-US" sz="1600" dirty="0"/>
              <a:t>Lumière has the advantage of routing resources around the world, as well as business collaborations with many domestic airlines.</a:t>
            </a:r>
          </a:p>
          <a:p>
            <a:pPr lvl="0" algn="just"/>
            <a:r>
              <a:rPr lang="en-US" sz="1600" dirty="0"/>
              <a:t>We provide the optimal solutions for all Air Shipments from time-sensitive to cost-focus service.</a:t>
            </a:r>
          </a:p>
        </p:txBody>
      </p:sp>
    </p:spTree>
    <p:extLst>
      <p:ext uri="{BB962C8B-B14F-4D97-AF65-F5344CB8AC3E}">
        <p14:creationId xmlns:p14="http://schemas.microsoft.com/office/powerpoint/2010/main" val="263891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id="{CE3A6CF1-CE88-42A3-8C77-AE98091E7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FA48DD-C5CE-F41F-6EEE-C520AAA9D145}"/>
              </a:ext>
            </a:extLst>
          </p:cNvPr>
          <p:cNvSpPr>
            <a:spLocks noGrp="1"/>
          </p:cNvSpPr>
          <p:nvPr>
            <p:ph type="title"/>
          </p:nvPr>
        </p:nvSpPr>
        <p:spPr>
          <a:xfrm>
            <a:off x="6096000" y="1200149"/>
            <a:ext cx="5486399" cy="2943225"/>
          </a:xfrm>
        </p:spPr>
        <p:txBody>
          <a:bodyPr vert="horz" lIns="91440" tIns="45720" rIns="91440" bIns="45720" rtlCol="0" anchor="b">
            <a:normAutofit/>
          </a:bodyPr>
          <a:lstStyle/>
          <a:p>
            <a:r>
              <a:rPr lang="en-US" sz="4000" dirty="0"/>
              <a:t>Road Freight</a:t>
            </a:r>
          </a:p>
        </p:txBody>
      </p:sp>
      <p:sp>
        <p:nvSpPr>
          <p:cNvPr id="3" name="Content Placeholder 2">
            <a:extLst>
              <a:ext uri="{FF2B5EF4-FFF2-40B4-BE49-F238E27FC236}">
                <a16:creationId xmlns:a16="http://schemas.microsoft.com/office/drawing/2014/main" id="{3740BBA4-11EC-176A-969E-0DC188CBE96A}"/>
              </a:ext>
            </a:extLst>
          </p:cNvPr>
          <p:cNvSpPr>
            <a:spLocks noGrp="1"/>
          </p:cNvSpPr>
          <p:nvPr>
            <p:ph idx="1"/>
          </p:nvPr>
        </p:nvSpPr>
        <p:spPr>
          <a:xfrm>
            <a:off x="6096000" y="4438650"/>
            <a:ext cx="5486400" cy="1689869"/>
          </a:xfrm>
        </p:spPr>
        <p:txBody>
          <a:bodyPr vert="horz" lIns="91440" tIns="45720" rIns="91440" bIns="45720" rtlCol="0" anchor="t">
            <a:normAutofit/>
          </a:bodyPr>
          <a:lstStyle/>
          <a:p>
            <a:pPr algn="just"/>
            <a:r>
              <a:rPr lang="en-US" sz="1600" dirty="0"/>
              <a:t>Our road freight products offer superior services, including standard services such as groupage solutions, palletized and non-palletized freight (LTL), full truckload (FTL) and less-than-truckload (LTL) shipments, as well as high-security and temperature-controlled transport.</a:t>
            </a:r>
          </a:p>
        </p:txBody>
      </p:sp>
      <p:pic>
        <p:nvPicPr>
          <p:cNvPr id="21" name="Picture 4" descr="Large truck on a highway">
            <a:extLst>
              <a:ext uri="{FF2B5EF4-FFF2-40B4-BE49-F238E27FC236}">
                <a16:creationId xmlns:a16="http://schemas.microsoft.com/office/drawing/2014/main" id="{27A8BEC3-6B12-03E9-6CBF-C412A8CD72B0}"/>
              </a:ext>
            </a:extLst>
          </p:cNvPr>
          <p:cNvPicPr>
            <a:picLocks noChangeAspect="1"/>
          </p:cNvPicPr>
          <p:nvPr/>
        </p:nvPicPr>
        <p:blipFill rotWithShape="1">
          <a:blip r:embed="rId2"/>
          <a:srcRect l="29485" r="15047" b="-2"/>
          <a:stretch/>
        </p:blipFill>
        <p:spPr>
          <a:xfrm>
            <a:off x="20" y="211090"/>
            <a:ext cx="5544156" cy="6646910"/>
          </a:xfrm>
          <a:custGeom>
            <a:avLst/>
            <a:gdLst/>
            <a:ahLst/>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p:spPr>
      </p:pic>
    </p:spTree>
    <p:extLst>
      <p:ext uri="{BB962C8B-B14F-4D97-AF65-F5344CB8AC3E}">
        <p14:creationId xmlns:p14="http://schemas.microsoft.com/office/powerpoint/2010/main" val="339480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32">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34">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4"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8" descr="Glasses on top of a book">
            <a:extLst>
              <a:ext uri="{FF2B5EF4-FFF2-40B4-BE49-F238E27FC236}">
                <a16:creationId xmlns:a16="http://schemas.microsoft.com/office/drawing/2014/main" id="{3A8F517D-53CA-F440-501B-C6905548883D}"/>
              </a:ext>
            </a:extLst>
          </p:cNvPr>
          <p:cNvPicPr>
            <a:picLocks noChangeAspect="1"/>
          </p:cNvPicPr>
          <p:nvPr/>
        </p:nvPicPr>
        <p:blipFill rotWithShape="1">
          <a:blip r:embed="rId2">
            <a:alphaModFix/>
          </a:blip>
          <a:srcRect t="14370" r="1" b="1242"/>
          <a:stretch/>
        </p:blipFill>
        <p:spPr>
          <a:xfrm>
            <a:off x="-77693" y="10"/>
            <a:ext cx="12266645" cy="6857990"/>
          </a:xfrm>
          <a:prstGeom prst="rect">
            <a:avLst/>
          </a:prstGeom>
        </p:spPr>
      </p:pic>
      <p:sp>
        <p:nvSpPr>
          <p:cNvPr id="46" name="Rectangle 38">
            <a:extLst>
              <a:ext uri="{FF2B5EF4-FFF2-40B4-BE49-F238E27FC236}">
                <a16:creationId xmlns:a16="http://schemas.microsoft.com/office/drawing/2014/main" id="{F4EC6B62-8D18-47C6-815A-17919789F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50443" y="-1383557"/>
            <a:ext cx="6858000" cy="9625112"/>
          </a:xfrm>
          <a:prstGeom prst="rect">
            <a:avLst/>
          </a:prstGeom>
          <a:gradFill>
            <a:gsLst>
              <a:gs pos="100000">
                <a:srgbClr val="000000">
                  <a:alpha val="0"/>
                </a:srgbClr>
              </a:gs>
              <a:gs pos="0">
                <a:schemeClr val="tx1"/>
              </a:gs>
              <a:gs pos="55000">
                <a:srgbClr val="000000">
                  <a:alpha val="46000"/>
                </a:srgbClr>
              </a:gs>
              <a:gs pos="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26BD8-F7C2-7233-2B94-7B24E7B6D160}"/>
              </a:ext>
            </a:extLst>
          </p:cNvPr>
          <p:cNvSpPr>
            <a:spLocks noGrp="1"/>
          </p:cNvSpPr>
          <p:nvPr>
            <p:ph type="title"/>
          </p:nvPr>
        </p:nvSpPr>
        <p:spPr>
          <a:xfrm>
            <a:off x="3916680" y="663960"/>
            <a:ext cx="7665720" cy="3594112"/>
          </a:xfrm>
        </p:spPr>
        <p:txBody>
          <a:bodyPr vert="horz" lIns="91440" tIns="45720" rIns="91440" bIns="45720" rtlCol="0" anchor="t">
            <a:normAutofit/>
          </a:bodyPr>
          <a:lstStyle/>
          <a:p>
            <a:r>
              <a:rPr lang="en-US" sz="4000" dirty="0">
                <a:solidFill>
                  <a:srgbClr val="FFFFFF"/>
                </a:solidFill>
              </a:rPr>
              <a:t>Customs Clearance Procedures</a:t>
            </a:r>
          </a:p>
        </p:txBody>
      </p:sp>
      <p:sp>
        <p:nvSpPr>
          <p:cNvPr id="3" name="Content Placeholder 2">
            <a:extLst>
              <a:ext uri="{FF2B5EF4-FFF2-40B4-BE49-F238E27FC236}">
                <a16:creationId xmlns:a16="http://schemas.microsoft.com/office/drawing/2014/main" id="{D572198E-6FB8-7BF2-F544-B2BCF0BD56B0}"/>
              </a:ext>
            </a:extLst>
          </p:cNvPr>
          <p:cNvSpPr>
            <a:spLocks noGrp="1"/>
          </p:cNvSpPr>
          <p:nvPr>
            <p:ph idx="1"/>
          </p:nvPr>
        </p:nvSpPr>
        <p:spPr>
          <a:xfrm>
            <a:off x="4794742" y="3200400"/>
            <a:ext cx="6787658" cy="2664568"/>
          </a:xfrm>
        </p:spPr>
        <p:txBody>
          <a:bodyPr vert="horz" lIns="91440" tIns="45720" rIns="91440" bIns="45720" rtlCol="0" anchor="ctr">
            <a:normAutofit/>
          </a:bodyPr>
          <a:lstStyle/>
          <a:p>
            <a:pPr algn="just"/>
            <a:r>
              <a:rPr lang="en-US" dirty="0">
                <a:solidFill>
                  <a:srgbClr val="FFFFFF"/>
                </a:solidFill>
              </a:rPr>
              <a:t>The Lumière Customs Department provides professional consultancy service that helps to ensure the smooth movement of the goods. </a:t>
            </a:r>
          </a:p>
          <a:p>
            <a:pPr algn="r"/>
            <a:endParaRPr lang="en-US" dirty="0">
              <a:solidFill>
                <a:srgbClr val="FFFFFF"/>
              </a:solidFill>
            </a:endParaRPr>
          </a:p>
          <a:p>
            <a:pPr algn="r"/>
            <a:endParaRPr lang="en-US" dirty="0">
              <a:solidFill>
                <a:srgbClr val="FFFFFF"/>
              </a:solidFill>
            </a:endParaRPr>
          </a:p>
        </p:txBody>
      </p:sp>
      <p:sp useBgFill="1">
        <p:nvSpPr>
          <p:cNvPr id="41" name="Freeform: Shape 40">
            <a:extLst>
              <a:ext uri="{FF2B5EF4-FFF2-40B4-BE49-F238E27FC236}">
                <a16:creationId xmlns:a16="http://schemas.microsoft.com/office/drawing/2014/main" id="{0EE1950E-A750-4EB6-943D-2FE814B8F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2630" cy="2848482"/>
          </a:xfrm>
          <a:custGeom>
            <a:avLst/>
            <a:gdLst>
              <a:gd name="connsiteX0" fmla="*/ 1193013 w 2432630"/>
              <a:gd name="connsiteY0" fmla="*/ 1609830 h 2848482"/>
              <a:gd name="connsiteX1" fmla="*/ 1452520 w 2432630"/>
              <a:gd name="connsiteY1" fmla="*/ 1771993 h 2848482"/>
              <a:gd name="connsiteX2" fmla="*/ 1333256 w 2432630"/>
              <a:gd name="connsiteY2" fmla="*/ 2217094 h 2848482"/>
              <a:gd name="connsiteX3" fmla="*/ 888154 w 2432630"/>
              <a:gd name="connsiteY3" fmla="*/ 2097829 h 2848482"/>
              <a:gd name="connsiteX4" fmla="*/ 1007419 w 2432630"/>
              <a:gd name="connsiteY4" fmla="*/ 1652728 h 2848482"/>
              <a:gd name="connsiteX5" fmla="*/ 1193013 w 2432630"/>
              <a:gd name="connsiteY5" fmla="*/ 1609830 h 2848482"/>
              <a:gd name="connsiteX6" fmla="*/ 1721013 w 2432630"/>
              <a:gd name="connsiteY6" fmla="*/ 1345937 h 2848482"/>
              <a:gd name="connsiteX7" fmla="*/ 1880524 w 2432630"/>
              <a:gd name="connsiteY7" fmla="*/ 1425334 h 2848482"/>
              <a:gd name="connsiteX8" fmla="*/ 1821528 w 2432630"/>
              <a:gd name="connsiteY8" fmla="*/ 1645511 h 2848482"/>
              <a:gd name="connsiteX9" fmla="*/ 1601350 w 2432630"/>
              <a:gd name="connsiteY9" fmla="*/ 1586514 h 2848482"/>
              <a:gd name="connsiteX10" fmla="*/ 1660347 w 2432630"/>
              <a:gd name="connsiteY10" fmla="*/ 1366337 h 2848482"/>
              <a:gd name="connsiteX11" fmla="*/ 1721013 w 2432630"/>
              <a:gd name="connsiteY11" fmla="*/ 1345937 h 2848482"/>
              <a:gd name="connsiteX12" fmla="*/ 0 w 2432630"/>
              <a:gd name="connsiteY12" fmla="*/ 0 h 2848482"/>
              <a:gd name="connsiteX13" fmla="*/ 2420476 w 2432630"/>
              <a:gd name="connsiteY13" fmla="*/ 0 h 2848482"/>
              <a:gd name="connsiteX14" fmla="*/ 2431096 w 2432630"/>
              <a:gd name="connsiteY14" fmla="*/ 94052 h 2848482"/>
              <a:gd name="connsiteX15" fmla="*/ 2426545 w 2432630"/>
              <a:gd name="connsiteY15" fmla="*/ 261706 h 2848482"/>
              <a:gd name="connsiteX16" fmla="*/ 1347411 w 2432630"/>
              <a:gd name="connsiteY16" fmla="*/ 1289202 h 2848482"/>
              <a:gd name="connsiteX17" fmla="*/ 678423 w 2432630"/>
              <a:gd name="connsiteY17" fmla="*/ 1606118 h 2848482"/>
              <a:gd name="connsiteX18" fmla="*/ 284014 w 2432630"/>
              <a:gd name="connsiteY18" fmla="*/ 2398976 h 2848482"/>
              <a:gd name="connsiteX19" fmla="*/ 97407 w 2432630"/>
              <a:gd name="connsiteY19" fmla="*/ 2742323 h 2848482"/>
              <a:gd name="connsiteX20" fmla="*/ 0 w 2432630"/>
              <a:gd name="connsiteY20" fmla="*/ 2848482 h 28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630" h="2848482">
                <a:moveTo>
                  <a:pt x="1193013" y="1609830"/>
                </a:moveTo>
                <a:cubicBezTo>
                  <a:pt x="1297352" y="1617205"/>
                  <a:pt x="1396284" y="1674588"/>
                  <a:pt x="1452520" y="1771993"/>
                </a:cubicBezTo>
                <a:cubicBezTo>
                  <a:pt x="1542498" y="1927838"/>
                  <a:pt x="1489101" y="2127117"/>
                  <a:pt x="1333256" y="2217094"/>
                </a:cubicBezTo>
                <a:cubicBezTo>
                  <a:pt x="1177410" y="2307071"/>
                  <a:pt x="978131" y="2253675"/>
                  <a:pt x="888154" y="2097829"/>
                </a:cubicBezTo>
                <a:cubicBezTo>
                  <a:pt x="798176" y="1941984"/>
                  <a:pt x="851572" y="1742705"/>
                  <a:pt x="1007419" y="1652728"/>
                </a:cubicBezTo>
                <a:cubicBezTo>
                  <a:pt x="1065861" y="1618986"/>
                  <a:pt x="1130410" y="1605406"/>
                  <a:pt x="1193013" y="1609830"/>
                </a:cubicBezTo>
                <a:close/>
                <a:moveTo>
                  <a:pt x="1721013" y="1345937"/>
                </a:moveTo>
                <a:cubicBezTo>
                  <a:pt x="1783347" y="1338202"/>
                  <a:pt x="1847142" y="1367515"/>
                  <a:pt x="1880524" y="1425334"/>
                </a:cubicBezTo>
                <a:cubicBezTo>
                  <a:pt x="1925033" y="1502425"/>
                  <a:pt x="1898619" y="1601002"/>
                  <a:pt x="1821528" y="1645511"/>
                </a:cubicBezTo>
                <a:cubicBezTo>
                  <a:pt x="1744436" y="1690020"/>
                  <a:pt x="1645859" y="1663606"/>
                  <a:pt x="1601350" y="1586514"/>
                </a:cubicBezTo>
                <a:cubicBezTo>
                  <a:pt x="1556841" y="1509423"/>
                  <a:pt x="1583254" y="1410846"/>
                  <a:pt x="1660347" y="1366337"/>
                </a:cubicBezTo>
                <a:cubicBezTo>
                  <a:pt x="1679620" y="1355210"/>
                  <a:pt x="1700235" y="1348515"/>
                  <a:pt x="1721013" y="1345937"/>
                </a:cubicBezTo>
                <a:close/>
                <a:moveTo>
                  <a:pt x="0" y="0"/>
                </a:moveTo>
                <a:lnTo>
                  <a:pt x="2420476" y="0"/>
                </a:lnTo>
                <a:lnTo>
                  <a:pt x="2431096" y="94052"/>
                </a:lnTo>
                <a:cubicBezTo>
                  <a:pt x="2434004" y="150699"/>
                  <a:pt x="2432933" y="206775"/>
                  <a:pt x="2426545" y="261706"/>
                </a:cubicBezTo>
                <a:cubicBezTo>
                  <a:pt x="2360669" y="828256"/>
                  <a:pt x="1972176" y="1172577"/>
                  <a:pt x="1347411" y="1289202"/>
                </a:cubicBezTo>
                <a:cubicBezTo>
                  <a:pt x="1096744" y="1336043"/>
                  <a:pt x="825156" y="1376752"/>
                  <a:pt x="678423" y="1606118"/>
                </a:cubicBezTo>
                <a:cubicBezTo>
                  <a:pt x="520257" y="1853673"/>
                  <a:pt x="394149" y="2125038"/>
                  <a:pt x="284014" y="2398976"/>
                </a:cubicBezTo>
                <a:cubicBezTo>
                  <a:pt x="233465" y="2524954"/>
                  <a:pt x="173906" y="2641107"/>
                  <a:pt x="97407" y="2742323"/>
                </a:cubicBezTo>
                <a:lnTo>
                  <a:pt x="0" y="28484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10347696"/>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257</Words>
  <Application>Microsoft Macintosh PowerPoint</Application>
  <PresentationFormat>Widescreen</PresentationFormat>
  <Paragraphs>34</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Next LT Pro</vt:lpstr>
      <vt:lpstr>Calibri</vt:lpstr>
      <vt:lpstr>Posterama</vt:lpstr>
      <vt:lpstr>SplashVTI</vt:lpstr>
      <vt:lpstr>Lumière Logistics Co., Ltd</vt:lpstr>
      <vt:lpstr>Agenda</vt:lpstr>
      <vt:lpstr>About us</vt:lpstr>
      <vt:lpstr>Increasing complexity in global supply chains is making them inefficient, vulnerable and unsustainable. At Lumière, our strategic vision is to become the efficient solution provider, offering truly integrated logistics solutions that connect, protect and simplify our customers’ supply chains.</vt:lpstr>
      <vt:lpstr>What do we do</vt:lpstr>
      <vt:lpstr>Sea Freight</vt:lpstr>
      <vt:lpstr>Air Freight</vt:lpstr>
      <vt:lpstr>Road Freight</vt:lpstr>
      <vt:lpstr>Customs Clearance Procedures</vt:lpstr>
      <vt:lpstr>How we create value</vt:lpstr>
      <vt:lpstr>Value created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Lumière Logistics Co., Ltd</dc:title>
  <dc:creator>Trần Khắc Tiệp</dc:creator>
  <cp:lastModifiedBy>Dat Nong</cp:lastModifiedBy>
  <cp:revision>16</cp:revision>
  <cp:lastPrinted>2023-04-11T01:19:16Z</cp:lastPrinted>
  <dcterms:created xsi:type="dcterms:W3CDTF">2023-04-10T14:11:34Z</dcterms:created>
  <dcterms:modified xsi:type="dcterms:W3CDTF">2023-05-02T04:47:33Z</dcterms:modified>
</cp:coreProperties>
</file>